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</p:sldIdLst>
  <p:sldSz cy="6858000" cx="9144000"/>
  <p:notesSz cx="6858000" cy="92964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slide" Target="slides/slide83.xml"/><Relationship Id="rId43" Type="http://schemas.openxmlformats.org/officeDocument/2006/relationships/slide" Target="slides/slide38.xml"/><Relationship Id="rId87" Type="http://schemas.openxmlformats.org/officeDocument/2006/relationships/slide" Target="slides/slide8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0" Type="http://schemas.openxmlformats.org/officeDocument/2006/relationships/slide" Target="slides/slide85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1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10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0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5" name="Google Shape;165;p11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6" name="Google Shape;166;p11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My mom is Chinese Painting artist and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I always want to be aritst like my mom when I was young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12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2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13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3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14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4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5:notes"/>
          <p:cNvSpPr/>
          <p:nvPr>
            <p:ph idx="2" type="sldImg"/>
          </p:nvPr>
        </p:nvSpPr>
        <p:spPr>
          <a:xfrm>
            <a:off x="1147763" y="692150"/>
            <a:ext cx="4646612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8" name="Google Shape;198;p15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famous architecture designed by </a:t>
            </a:r>
            <a:r>
              <a:rPr b="1" lang="en-US"/>
              <a:t>Frank Lloyd Wright - </a:t>
            </a:r>
            <a:r>
              <a:rPr lang="en-US"/>
              <a:t>American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Falling Water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-------------------------------------------------------------------------------------------------------------------------------------------------------------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. Another one is when I saw this building on the magazine 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I fall in love this 3-dimension art also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. Later on I realize this is the famous architecture designed by </a:t>
            </a:r>
            <a:r>
              <a:rPr b="1" lang="en-US" u="sng"/>
              <a:t>Frank Lloyd Wright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(</a:t>
            </a: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one of the most famous houses in the world and remains a hallmark of ingenuity 獨創性)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6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7" name="Google Shape;207;p16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ic Sans MS"/>
              <a:buChar char="-"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20</a:t>
            </a:r>
            <a:r>
              <a:rPr baseline="30000" lang="en-US">
                <a:latin typeface="Comic Sans MS"/>
                <a:ea typeface="Comic Sans MS"/>
                <a:cs typeface="Comic Sans MS"/>
                <a:sym typeface="Comic Sans MS"/>
              </a:rPr>
              <a:t>th</a:t>
            </a: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 Century Abstract Contemporary Sculptor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.  British Sculptor - </a:t>
            </a:r>
            <a:r>
              <a:rPr b="1" lang="en-US" u="sng"/>
              <a:t>Henry Moore’s</a:t>
            </a:r>
            <a:r>
              <a:rPr lang="en-US"/>
              <a:t> sculpture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-------------------------------------------------------------------------------------------------------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. Come to USA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One time, I visited the </a:t>
            </a:r>
            <a:r>
              <a:rPr b="1" lang="en-US"/>
              <a:t>Smithsonian Institution</a:t>
            </a:r>
            <a:r>
              <a:rPr lang="en-US"/>
              <a:t>, Washington DC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When I saw this piece I am fall in love with this piece.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That time I did not know who the sculptor is?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. One more time stimulate me want to learn more about the Arts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knowing I like 3-dimentions even more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7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7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7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18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8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9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19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9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2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20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0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21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1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2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" name="Google Shape;261;p22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PMingLiU"/>
                <a:ea typeface="PMingLiU"/>
                <a:cs typeface="PMingLiU"/>
                <a:sym typeface="PMingLiU"/>
              </a:rPr>
              <a:t>. 有‘上有天堂下有蘇杭’，’東方威尼斯’之稱的蘇州</a:t>
            </a:r>
            <a:endParaRPr b="1" sz="1000"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PMingLiU"/>
                <a:ea typeface="PMingLiU"/>
                <a:cs typeface="PMingLiU"/>
                <a:sym typeface="PMingLiU"/>
              </a:rPr>
              <a:t>. 它是中國一個很有名的城市。不止其歷史文化、風光、藝術和手工藝品，</a:t>
            </a:r>
            <a:endParaRPr b="1" sz="1000"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PMingLiU"/>
                <a:ea typeface="PMingLiU"/>
                <a:cs typeface="PMingLiU"/>
                <a:sym typeface="PMingLiU"/>
              </a:rPr>
              <a:t>   聞名於世</a:t>
            </a:r>
            <a:endParaRPr b="1" sz="1000"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PMingLiU"/>
                <a:ea typeface="PMingLiU"/>
                <a:cs typeface="PMingLiU"/>
                <a:sym typeface="PMingLiU"/>
              </a:rPr>
              <a:t>. 它曾經是中國絲綢業的中心，現在仍然是一個繁榮的國家大都會。</a:t>
            </a:r>
            <a:endParaRPr b="1" sz="1000"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PMingLiU"/>
                <a:ea typeface="PMingLiU"/>
                <a:cs typeface="PMingLiU"/>
                <a:sym typeface="PMingLiU"/>
              </a:rPr>
              <a:t>.  在過去</a:t>
            </a:r>
            <a:r>
              <a:rPr b="1" lang="en-US" sz="1000" u="sng">
                <a:latin typeface="PMingLiU"/>
                <a:ea typeface="PMingLiU"/>
                <a:cs typeface="PMingLiU"/>
                <a:sym typeface="PMingLiU"/>
              </a:rPr>
              <a:t>五個世紀</a:t>
            </a:r>
            <a:r>
              <a:rPr b="1" lang="en-US" sz="1000">
                <a:latin typeface="PMingLiU"/>
                <a:ea typeface="PMingLiU"/>
                <a:cs typeface="PMingLiU"/>
                <a:sym typeface="PMingLiU"/>
              </a:rPr>
              <a:t>或更久，它擁有著</a:t>
            </a:r>
            <a:r>
              <a:rPr b="1" lang="en-US" sz="1000" u="sng">
                <a:latin typeface="PMingLiU"/>
                <a:ea typeface="PMingLiU"/>
                <a:cs typeface="PMingLiU"/>
                <a:sym typeface="PMingLiU"/>
              </a:rPr>
              <a:t>比中國任何其他城市</a:t>
            </a:r>
            <a:r>
              <a:rPr b="1" lang="en-US" sz="1000">
                <a:latin typeface="PMingLiU"/>
                <a:ea typeface="PMingLiU"/>
                <a:cs typeface="PMingLiU"/>
                <a:sym typeface="PMingLiU"/>
              </a:rPr>
              <a:t>還多的</a:t>
            </a:r>
            <a:r>
              <a:rPr b="1" lang="en-US" sz="1000" u="sng">
                <a:latin typeface="PMingLiU"/>
                <a:ea typeface="PMingLiU"/>
                <a:cs typeface="PMingLiU"/>
                <a:sym typeface="PMingLiU"/>
              </a:rPr>
              <a:t>著名學者</a:t>
            </a:r>
            <a:r>
              <a:rPr b="1" lang="en-US" sz="1000">
                <a:latin typeface="PMingLiU"/>
                <a:ea typeface="PMingLiU"/>
                <a:cs typeface="PMingLiU"/>
                <a:sym typeface="PMingLiU"/>
              </a:rPr>
              <a:t>和 </a:t>
            </a:r>
            <a:r>
              <a:rPr b="1" lang="en-US" sz="1000" u="sng">
                <a:latin typeface="PMingLiU"/>
                <a:ea typeface="PMingLiU"/>
                <a:cs typeface="PMingLiU"/>
                <a:sym typeface="PMingLiU"/>
              </a:rPr>
              <a:t>藝術家</a:t>
            </a:r>
            <a:endParaRPr b="1" sz="1000"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PMingLiU"/>
                <a:ea typeface="PMingLiU"/>
                <a:cs typeface="PMingLiU"/>
                <a:sym typeface="PMingLiU"/>
              </a:rPr>
              <a:t>. 它古典風格的眾多岩石花園，一直要追溯到</a:t>
            </a:r>
            <a:r>
              <a:rPr b="1" lang="en-US" sz="1000" u="sng">
                <a:latin typeface="PMingLiU"/>
                <a:ea typeface="PMingLiU"/>
                <a:cs typeface="PMingLiU"/>
                <a:sym typeface="PMingLiU"/>
              </a:rPr>
              <a:t>明代</a:t>
            </a:r>
            <a:r>
              <a:rPr b="1" lang="en-US" sz="1000">
                <a:latin typeface="PMingLiU"/>
                <a:ea typeface="PMingLiU"/>
                <a:cs typeface="PMingLiU"/>
                <a:sym typeface="PMingLiU"/>
              </a:rPr>
              <a:t>，目前還ㄧ直保存到現在。 </a:t>
            </a:r>
            <a:endParaRPr b="1" sz="1000"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PMingLiU"/>
                <a:ea typeface="PMingLiU"/>
                <a:cs typeface="PMingLiU"/>
                <a:sym typeface="PMingLiU"/>
              </a:rPr>
              <a:t>  它的</a:t>
            </a:r>
            <a:r>
              <a:rPr b="1" lang="en-US" sz="1000" u="sng">
                <a:latin typeface="PMingLiU"/>
                <a:ea typeface="PMingLiU"/>
                <a:cs typeface="PMingLiU"/>
                <a:sym typeface="PMingLiU"/>
              </a:rPr>
              <a:t>古老</a:t>
            </a:r>
            <a:r>
              <a:rPr b="1" lang="en-US" sz="1000">
                <a:latin typeface="PMingLiU"/>
                <a:ea typeface="PMingLiU"/>
                <a:cs typeface="PMingLiU"/>
                <a:sym typeface="PMingLiU"/>
              </a:rPr>
              <a:t>和優雅仍是</a:t>
            </a:r>
            <a:r>
              <a:rPr b="1" lang="en-US" sz="1000" u="sng">
                <a:latin typeface="PMingLiU"/>
                <a:ea typeface="PMingLiU"/>
                <a:cs typeface="PMingLiU"/>
                <a:sym typeface="PMingLiU"/>
              </a:rPr>
              <a:t>被人稱頌著</a:t>
            </a:r>
            <a:r>
              <a:rPr b="1" lang="en-US" sz="1000">
                <a:latin typeface="PMingLiU"/>
                <a:ea typeface="PMingLiU"/>
                <a:cs typeface="PMingLiU"/>
                <a:sym typeface="PMingLiU"/>
              </a:rPr>
              <a:t>。</a:t>
            </a:r>
            <a:endParaRPr b="1" sz="1000"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. Called Heavenly City or Venice of the East – Suzhou is one of the Chinese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famous cities.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. It is a city renowned for its history, culture, scenery, arts, and handicrafts.  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. The city was once the center of the silk industry in China and still is the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metropolis of a prosperous city.  It has, in the past five centuries or more,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produced more famous scholars and artists than any other city in China.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. Numerous rock gardens of the classical style some dating back to the Ming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dynasty are still preserved to the present.  It is ancient and elegant still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praised by the people.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2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23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3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4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24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4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5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25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5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6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26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6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7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27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7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8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p28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8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9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29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9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" name="Google Shape;108;p3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Parents were visiting Shanghai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0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30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0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1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31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1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2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p32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2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3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" name="Google Shape;346;p33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上粙字的清晰及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高温出爐時裂痕的不可测，令人特别的興奮!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3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4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34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我畢業於衞理女中 one of the prestigious (享有聲望的) Girls school in Taiwan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這件作品, My Ladies, 收集在學校裡</a:t>
            </a:r>
            <a:endParaRPr/>
          </a:p>
        </p:txBody>
      </p:sp>
      <p:sp>
        <p:nvSpPr>
          <p:cNvPr id="354" name="Google Shape;354;p34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5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35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我的作品，有奌抽象</a:t>
            </a:r>
            <a:endParaRPr/>
          </a:p>
        </p:txBody>
      </p:sp>
      <p:sp>
        <p:nvSpPr>
          <p:cNvPr id="361" name="Google Shape;361;p35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p36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這個作品, 被 Artt League of Houston 選中展覧</a:t>
            </a:r>
            <a:endParaRPr/>
          </a:p>
        </p:txBody>
      </p:sp>
      <p:sp>
        <p:nvSpPr>
          <p:cNvPr id="368" name="Google Shape;368;p36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7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p37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37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8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p38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8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9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p39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這個作品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也是 胡適的詩,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取名 為 “風影”</a:t>
            </a:r>
            <a:endParaRPr/>
          </a:p>
        </p:txBody>
      </p:sp>
      <p:sp>
        <p:nvSpPr>
          <p:cNvPr id="390" name="Google Shape;390;p39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" name="Google Shape;115;p4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6" name="Google Shape;116;p4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I am the 4</a:t>
            </a:r>
            <a:r>
              <a:rPr baseline="30000" lang="en-US"/>
              <a:t>th</a:t>
            </a:r>
            <a:r>
              <a:rPr lang="en-US"/>
              <a:t> child and youngest one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0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p40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坑火,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用材, 燒制成的</a:t>
            </a:r>
            <a:endParaRPr/>
          </a:p>
        </p:txBody>
      </p:sp>
      <p:sp>
        <p:nvSpPr>
          <p:cNvPr id="397" name="Google Shape;397;p40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1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41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41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2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p42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往往用</a:t>
            </a:r>
            <a:r>
              <a:rPr b="1" lang="en-US"/>
              <a:t>自己設计出</a:t>
            </a:r>
            <a:r>
              <a:rPr lang="en-US"/>
              <a:t>的陶藝容器来挿花，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更加有</a:t>
            </a:r>
            <a:r>
              <a:rPr b="1" lang="en-US"/>
              <a:t>獨創性</a:t>
            </a:r>
            <a:endParaRPr b="1"/>
          </a:p>
        </p:txBody>
      </p:sp>
      <p:sp>
        <p:nvSpPr>
          <p:cNvPr id="413" name="Google Shape;413;p42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3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p43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43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7" name="Google Shape;427;p44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44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5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p45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5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6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p46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Sewage (污水)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馬路上的的廢水蓋,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焊成的作品</a:t>
            </a:r>
            <a:endParaRPr/>
          </a:p>
        </p:txBody>
      </p:sp>
      <p:sp>
        <p:nvSpPr>
          <p:cNvPr id="443" name="Google Shape;443;p46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7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9" name="Google Shape;449;p47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47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8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6" name="Google Shape;456;p48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. 蘇州充滿了小橋、流水、人家。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. </a:t>
            </a:r>
            <a:r>
              <a:rPr b="1" lang="en-US" u="sng"/>
              <a:t>情人草</a:t>
            </a:r>
            <a:r>
              <a:rPr lang="en-US"/>
              <a:t>躺在竹架構的圍籬上，顯示了</a:t>
            </a:r>
            <a:r>
              <a:rPr b="1" lang="en-US" u="sng"/>
              <a:t>微風</a:t>
            </a:r>
            <a:r>
              <a:rPr lang="en-US"/>
              <a:t>和非常</a:t>
            </a:r>
            <a:r>
              <a:rPr b="1" lang="en-US" u="sng"/>
              <a:t>浪漫的氣氛</a:t>
            </a:r>
            <a:r>
              <a:rPr lang="en-US"/>
              <a:t>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. 我選擇了</a:t>
            </a:r>
            <a:r>
              <a:rPr b="1" lang="en-US" u="sng"/>
              <a:t>睡蓮</a:t>
            </a:r>
            <a:r>
              <a:rPr lang="en-US"/>
              <a:t>，是蘇州園林、亭院、池塘裡</a:t>
            </a:r>
            <a:r>
              <a:rPr b="1" lang="en-US" u="sng"/>
              <a:t>最常見的花</a:t>
            </a:r>
            <a:r>
              <a:rPr lang="en-US"/>
              <a:t>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. 平盤裡</a:t>
            </a:r>
            <a:r>
              <a:rPr b="1" lang="en-US" u="sng"/>
              <a:t>平靜的水面</a:t>
            </a:r>
            <a:r>
              <a:rPr lang="en-US"/>
              <a:t>，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共鳴著蘇州流水的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寧靜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和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優雅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的美</a:t>
            </a:r>
            <a:r>
              <a:rPr lang="en-US"/>
              <a:t>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有 "上有天堂下有蘇杭" ， "東方威尼斯" 之稱的蘇州，是中國一座很有名的城市，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不止其歷史、文化、風光、藝術和手工藝品，聞名於世，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它曾經是中國絲綢業的中心，現在仍然是一個繁榮的國家大都會。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在過去五個世紀或更久，它擁有著比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中國任何其他城市</a:t>
            </a:r>
            <a:r>
              <a:rPr b="1" lang="en-US" sz="1200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還多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的著名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學者和藝術家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。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古典風格的眾多岩石亭園，可一直追溯到明代，保存至今。 它的古老和優雅仍被人稱頌著。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48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9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p49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豐收 - 冬瓜, 菊花</a:t>
            </a:r>
            <a:endParaRPr/>
          </a:p>
        </p:txBody>
      </p:sp>
      <p:sp>
        <p:nvSpPr>
          <p:cNvPr id="464" name="Google Shape;464;p49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5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3" name="Google Shape;123;p5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- 4 of us when we were young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0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p50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50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1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p51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51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2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p52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52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3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" name="Google Shape;491;p53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53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4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p54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54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5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5" name="Google Shape;505;p55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55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6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p56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56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7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p57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57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8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6" name="Google Shape;526;p58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58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9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p59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59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" name="Google Shape;129;p6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0" name="Google Shape;130;p6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- 4 of us in California during family re-union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0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p60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60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1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7" name="Google Shape;547;p61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61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62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4" name="Google Shape;554;p62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62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3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p63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63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64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8" name="Google Shape;568;p64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用 PVC pipe 制作成的容器</a:t>
            </a:r>
            <a:endParaRPr/>
          </a:p>
        </p:txBody>
      </p:sp>
      <p:sp>
        <p:nvSpPr>
          <p:cNvPr id="569" name="Google Shape;569;p64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5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5" name="Google Shape;575;p65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65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6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2" name="Google Shape;582;p66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2008年9月，颶風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艾克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襲擊了我家附近的地區。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我不是去搶救自己房屋破損的屋頂瓦片，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而是</a:t>
            </a:r>
            <a:r>
              <a:rPr b="1" lang="en-US" sz="1200" u="sng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忙著拾撿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難得的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颶風過後的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落葉殘枝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。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我非常的興奮，取材於這些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落葉殘枝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的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乾棕櫚葉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創作這雕塑，表現出它的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有力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，堅定不拔，因它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富有動力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且有效的表達線條的生动效果生動，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我给它取名為"颶風過後"。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這件作品2009年九月在美國德州明湖藝術聯盟中心展出，藝術中心命名此次的展覽會"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颶風Ike落葉殘枝的藝術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"。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66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7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9" name="Google Shape;589;p67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這一作品是專門為蘇州博物館創作的。 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蘇州博物館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是中國蘇州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最著名的博物館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建築本身是由本世紀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世界知名的建築師</a:t>
            </a:r>
            <a:r>
              <a:rPr b="1" lang="en-US" sz="1200" u="sng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貝聿銘大師設計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。 這一作品在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博物館忠王府具有文人氣息和優雅的庭院內展出。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設計是由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竹心製作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，將竹心手工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編織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在一起，形成多個竹片，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然後，這些大小不一的表面很藝術編排成一抽象的雕塑作品，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它沿著地面由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卵石區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往上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至行徑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，就像</a:t>
            </a:r>
            <a:r>
              <a:rPr b="1" lang="en-US" sz="1200" u="sng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一條巨龍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在</a:t>
            </a:r>
            <a:r>
              <a:rPr b="1" lang="en-US" sz="1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竹海裡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</a:t>
            </a:r>
            <a:r>
              <a:rPr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巨浪般</a:t>
            </a:r>
            <a:r>
              <a:rPr b="1" lang="en-US" sz="1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滾滾翻騰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激起了</a:t>
            </a: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洶湧澎湃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的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氣勢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。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噴藍色乾棕櫚葉梗的添加，更增加了作品顏色的對比。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67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68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6" name="Google Shape;596;p68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68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9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3" name="Google Shape;603;p69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Speech and Live Demonstration 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invited by </a:t>
            </a: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Company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the Annual Event of Multi-Cultural Awareness Celebration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波音公司，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多元文化慶祝</a:t>
            </a: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現場示範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69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7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7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0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0" name="Google Shape;610;p70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Speech and Live Demonstration invited by Boeing Company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the Annual Event of Multi-Cultural Awareness Celebration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波音公司，多元文化慶祝 - 現場示範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70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1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7" name="Google Shape;617;p71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8" name="Google Shape;618;p71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US" sz="1200" u="sng">
                <a:latin typeface="Arial"/>
                <a:ea typeface="Arial"/>
                <a:cs typeface="Arial"/>
                <a:sym typeface="Arial"/>
              </a:rPr>
              <a:t>展會開幕</a:t>
            </a:r>
            <a:r>
              <a:rPr lang="en-US" sz="1200">
                <a:latin typeface="Arial"/>
                <a:ea typeface="Arial"/>
                <a:cs typeface="Arial"/>
                <a:sym typeface="Arial"/>
              </a:rPr>
              <a:t>挿花表演 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72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4" name="Google Shape;624;p72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Arial"/>
                <a:ea typeface="Arial"/>
                <a:cs typeface="Arial"/>
                <a:sym typeface="Arial"/>
              </a:rPr>
              <a:t>我的陶藝雕塑, 展覧會</a:t>
            </a:r>
            <a:endParaRPr/>
          </a:p>
        </p:txBody>
      </p:sp>
      <p:sp>
        <p:nvSpPr>
          <p:cNvPr id="625" name="Google Shape;625;p72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73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2" name="Google Shape;632;p73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3" name="Google Shape;633;p73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US" sz="1200">
                <a:latin typeface="Arial"/>
                <a:ea typeface="Arial"/>
                <a:cs typeface="Arial"/>
                <a:sym typeface="Arial"/>
              </a:rPr>
              <a:t>我的陶藝雕塑</a:t>
            </a: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個人展 - 現場示範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74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9" name="Google Shape;639;p74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Arial"/>
                <a:ea typeface="Arial"/>
                <a:cs typeface="Arial"/>
                <a:sym typeface="Arial"/>
              </a:rPr>
              <a:t>參加了在台灣旳, 世界花博展覧會</a:t>
            </a:r>
            <a:endParaRPr/>
          </a:p>
        </p:txBody>
      </p:sp>
      <p:sp>
        <p:nvSpPr>
          <p:cNvPr id="640" name="Google Shape;640;p74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75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7" name="Google Shape;647;p75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US" sz="1200">
                <a:latin typeface="Arial"/>
                <a:ea typeface="Arial"/>
                <a:cs typeface="Arial"/>
                <a:sym typeface="Arial"/>
              </a:rPr>
              <a:t>參加了在台灣旳, 世界花博展覧會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75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76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5" name="Google Shape;655;p76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Speech and Demonstration 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invited by</a:t>
            </a:r>
            <a:endParaRPr sz="1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Shanghai Tongji University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上海同濟大學</a:t>
            </a: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現場示範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76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77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2" name="Google Shape;662;p77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Faculty and Student Joint Flower Arrangement Exhibition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Xi’an Jiaotong-Liverpool University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西交利物浦大學 - 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師生展覽會</a:t>
            </a:r>
            <a:endParaRPr sz="1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77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78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9" name="Google Shape;669;p78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在第三屆的西交利物浦大學年度展覽會中，這是一個非常特別的現場示範表演，是由我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精心策劃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和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設計，現場示範是由我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比較資深的學員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和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我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，在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舞臺上共同完成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的。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我們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從零開始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，將樹枝一枝一枝地揷入已設計好的框架，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再一層一層地加入綠葉和花朶，一個富有深度、色彩對比、非常和諧的作品，逐漸形成了。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在這同時，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現場音楽的演奏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，將整個展覽大廳，帶來了一片舒適、優雅、和諧的氣氛。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正當學生由後臺，引進了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八尺長的竹條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時，臺上的氣氛進入了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高潮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竹子的加入帶出了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優美的線條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及它所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創造的流動空間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更凸顯作品的立體性。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這樣一個具有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三度空間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的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大型雕塑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，就呈獻在</a:t>
            </a:r>
            <a:r>
              <a:rPr b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觀眾的眼前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。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78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79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8" name="Google Shape;678;p79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師生展覽會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79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8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8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80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5" name="Google Shape;685;p80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師生展覽會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80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81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2" name="Google Shape;692;p81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3" name="Google Shape;693;p81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Trip to Florida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在創意揷花世界裡，能得到一種無法衡量的享受。 揷花不只是一門有生氣，活的雕塑藝術，</a:t>
            </a:r>
            <a:endParaRPr b="1"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它也是一種趣味、快樂和滿足，因為它把新鮮材料天然的美麗，帶入到另一種不同 "美" 的世界裡。</a:t>
            </a:r>
            <a:endParaRPr b="1"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最激動的時刻是，當我遇到一個非常特殊的材料或是新的構想時，它激勵我，</a:t>
            </a:r>
            <a:endParaRPr b="1"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使我有一種很強烈的欲望，想用它來揷花。 我珍惜這個相遇，好像我正在與對方交談，</a:t>
            </a:r>
            <a:endParaRPr b="1"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它似乎也在跟我說話，要我將它用在我的作品裡。 </a:t>
            </a:r>
            <a:endParaRPr b="1"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盡情享受著材料帶來的千變萬化，有時會有出奇的結果。</a:t>
            </a:r>
            <a:endParaRPr b="1"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當我完成揷花時，我發現自己因作品的完成而倍感鼓舞，心潮澎湃。 </a:t>
            </a:r>
            <a:endParaRPr b="1"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也希望它能感動你、觸動你、在你的心中迴響。</a:t>
            </a:r>
            <a:endParaRPr b="1"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82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1" name="Google Shape;701;p82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82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3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0" name="Google Shape;710;p83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83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84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8" name="Google Shape;718;p84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84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85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6" name="Google Shape;726;p85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85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/>
          <p:nvPr>
            <p:ph idx="2" type="sldImg"/>
          </p:nvPr>
        </p:nvSpPr>
        <p:spPr>
          <a:xfrm>
            <a:off x="11049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9:notes"/>
          <p:cNvSpPr txBox="1"/>
          <p:nvPr>
            <p:ph idx="1" type="body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9:notes"/>
          <p:cNvSpPr txBox="1"/>
          <p:nvPr>
            <p:ph idx="12" type="sldNum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1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7" name="Google Shape;77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3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0" name="Google Shape;30;p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, and 2 Content" type="objAndTwoObj">
  <p:cSld name="OBJECT_AND_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2" type="body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3" type="body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2" name="Google Shape;52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4" name="Google Shape;54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9" name="Google Shape;69;p1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0" name="Google Shape;70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jpg"/><Relationship Id="rId4" Type="http://schemas.openxmlformats.org/officeDocument/2006/relationships/image" Target="../media/image1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chineseblog.loksze.com/?p=449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2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8.jpg"/><Relationship Id="rId4" Type="http://schemas.openxmlformats.org/officeDocument/2006/relationships/image" Target="../media/image34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4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7.jpg"/><Relationship Id="rId4" Type="http://schemas.openxmlformats.org/officeDocument/2006/relationships/image" Target="../media/image29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7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5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8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9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2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0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3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9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1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4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4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2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1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0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5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3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5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4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7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3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0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7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2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9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58.jpg"/><Relationship Id="rId4" Type="http://schemas.openxmlformats.org/officeDocument/2006/relationships/image" Target="../media/image66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6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69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>
            <p:ph type="ctrTitle"/>
          </p:nvPr>
        </p:nvSpPr>
        <p:spPr>
          <a:xfrm>
            <a:off x="762000" y="1371600"/>
            <a:ext cx="77724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None/>
            </a:pPr>
            <a:br>
              <a:rPr b="1" lang="en-US" sz="1000"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b="1" lang="en-US" sz="1000"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b="1" lang="en-US" sz="1000"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b="1" lang="en-US" sz="1000"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b="1" lang="en-US" sz="1000"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b="1" lang="en-US" sz="1000"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b="1" lang="en-US" sz="1000"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b="1" lang="en-US" sz="1000"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b="1" lang="en-US" sz="1000"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b="1" lang="en-US" sz="1000"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b="1" lang="en-US" sz="1000"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b="1" lang="en-US" sz="1000"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b="1" lang="en-US" sz="10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-US">
                <a:latin typeface="Comic Sans MS"/>
                <a:ea typeface="Comic Sans MS"/>
                <a:cs typeface="Comic Sans MS"/>
                <a:sym typeface="Comic Sans MS"/>
              </a:rPr>
              <a:t>January 24, 2022</a:t>
            </a:r>
            <a:br>
              <a:rPr lang="en-US"/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王季華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李恕信教授訪問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                                        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                                           </a:t>
            </a:r>
            <a:br>
              <a:rPr lang="en-US" sz="1000">
                <a:latin typeface="Arial"/>
                <a:ea typeface="Arial"/>
                <a:cs typeface="Arial"/>
                <a:sym typeface="Arial"/>
              </a:rPr>
            </a:br>
            <a:r>
              <a:rPr lang="en-US" sz="1000"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                                                                                      </a:t>
            </a:r>
            <a:r>
              <a:rPr b="1" lang="en-US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Q1</a:t>
            </a:r>
            <a:endParaRPr b="1" sz="2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4"/>
          <p:cNvSpPr txBox="1"/>
          <p:nvPr>
            <p:ph idx="1" type="subTitle"/>
          </p:nvPr>
        </p:nvSpPr>
        <p:spPr>
          <a:xfrm rot="10800000">
            <a:off x="7772400" y="5638800"/>
            <a:ext cx="76200" cy="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2" name="Google Shape;162;p23"/>
          <p:cNvSpPr txBox="1"/>
          <p:nvPr>
            <p:ph idx="1" type="body"/>
          </p:nvPr>
        </p:nvSpPr>
        <p:spPr>
          <a:xfrm>
            <a:off x="457200" y="685800"/>
            <a:ext cx="8229600" cy="5440363"/>
          </a:xfrm>
          <a:prstGeom prst="rect">
            <a:avLst/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cap="flat" cmpd="sng" w="9525">
            <a:solidFill>
              <a:srgbClr val="7C5F9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b="1" sz="4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b="1" lang="en-US"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3. Why Switch Fields?</a:t>
            </a:r>
            <a:endParaRPr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From Biology to Computer Science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From Computer Science to Arts</a:t>
            </a:r>
            <a:endParaRPr sz="2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/>
          <p:nvPr>
            <p:ph type="title"/>
          </p:nvPr>
        </p:nvSpPr>
        <p:spPr>
          <a:xfrm>
            <a:off x="457200" y="274638"/>
            <a:ext cx="8229600" cy="411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母親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journey1_1" id="169" name="Google Shape;169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1066800"/>
            <a:ext cx="3455988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en (2)" id="170" name="Google Shape;170;p24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9200" y="1066800"/>
            <a:ext cx="3103563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4"/>
          <p:cNvSpPr/>
          <p:nvPr/>
        </p:nvSpPr>
        <p:spPr>
          <a:xfrm>
            <a:off x="6400800" y="5943600"/>
            <a:ext cx="2057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</a:t>
            </a: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Q4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78" name="Google Shape;178;p25"/>
          <p:cNvSpPr txBox="1"/>
          <p:nvPr>
            <p:ph idx="1" type="body"/>
          </p:nvPr>
        </p:nvSpPr>
        <p:spPr>
          <a:xfrm>
            <a:off x="457200" y="609600"/>
            <a:ext cx="8229600" cy="5516563"/>
          </a:xfrm>
          <a:prstGeom prst="rect">
            <a:avLst/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cap="flat" cmpd="sng" w="9525">
            <a:solidFill>
              <a:srgbClr val="7C5F9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b="1" lang="en-US"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4. Favor Artists</a:t>
            </a:r>
            <a:endParaRPr b="1" sz="4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/>
          <p:nvPr>
            <p:ph type="title"/>
          </p:nvPr>
        </p:nvSpPr>
        <p:spPr>
          <a:xfrm>
            <a:off x="457200" y="274638"/>
            <a:ext cx="82296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懷素 - 唐代狂草書法家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/>
              <a:t>			</a:t>
            </a:r>
            <a:r>
              <a:rPr lang="en-US"/>
              <a:t> </a:t>
            </a:r>
            <a:endParaRPr/>
          </a:p>
        </p:txBody>
      </p:sp>
      <p:pic>
        <p:nvPicPr>
          <p:cNvPr descr="E:\0_Che_New\Arts\2_Flower\Che_Flower_Exhibition_Demo_Speech\20201121_1231_Virtual_Exhibition_LA_Release one image each day through the exhibition\Teacher_Project\Che_Hwa_Wang\怀素\be_怀素2.jpg" id="186" name="Google Shape;18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838200"/>
            <a:ext cx="6553200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/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吳冠中	1919</a:t>
            </a:r>
            <a:br>
              <a:rPr b="1" lang="en-US" sz="2000">
                <a:latin typeface="Arial"/>
                <a:ea typeface="Arial"/>
                <a:cs typeface="Arial"/>
                <a:sym typeface="Arial"/>
              </a:rPr>
            </a:b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江南水墨畫 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/>
              <a:t>			</a:t>
            </a:r>
            <a:r>
              <a:rPr lang="en-US"/>
              <a:t> 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E:\0_Che_New\save\sculpture\download (2).jpg" id="194" name="Google Shape;19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990600"/>
            <a:ext cx="6096000" cy="550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/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建築師	</a:t>
            </a:r>
            <a:r>
              <a:rPr lang="en-US" sz="2000">
                <a:latin typeface="Comic Sans MS"/>
                <a:ea typeface="Comic Sans MS"/>
                <a:cs typeface="Comic Sans MS"/>
                <a:sym typeface="Comic Sans MS"/>
              </a:rPr>
              <a:t>1935</a:t>
            </a:r>
            <a:br>
              <a:rPr lang="en-US" sz="18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18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Frank Lloyd Wright  - Falling Water</a:t>
            </a:r>
            <a:endParaRPr/>
          </a:p>
        </p:txBody>
      </p:sp>
      <p:pic>
        <p:nvPicPr>
          <p:cNvPr descr="fallingwater-1" id="201" name="Google Shape;201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1600" y="1066800"/>
            <a:ext cx="6557192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 txBox="1"/>
          <p:nvPr>
            <p:ph idx="2" type="body"/>
          </p:nvPr>
        </p:nvSpPr>
        <p:spPr>
          <a:xfrm>
            <a:off x="8534400" y="3657600"/>
            <a:ext cx="152400" cy="128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921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03" name="Google Shape;203;p28"/>
          <p:cNvSpPr txBox="1"/>
          <p:nvPr>
            <p:ph idx="3" type="body"/>
          </p:nvPr>
        </p:nvSpPr>
        <p:spPr>
          <a:xfrm>
            <a:off x="8534400" y="3938589"/>
            <a:ext cx="152400" cy="176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921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/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US" sz="2400">
                <a:latin typeface="Arial"/>
                <a:ea typeface="Arial"/>
                <a:cs typeface="Arial"/>
                <a:sym typeface="Arial"/>
              </a:rPr>
              <a:t>現代雕塑家</a:t>
            </a:r>
            <a:r>
              <a:rPr lang="en-US" sz="2400"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r>
              <a:rPr b="1" lang="en-US" sz="2200">
                <a:latin typeface="Comic Sans MS"/>
                <a:ea typeface="Comic Sans MS"/>
                <a:cs typeface="Comic Sans MS"/>
                <a:sym typeface="Comic Sans MS"/>
              </a:rPr>
              <a:t>1965</a:t>
            </a:r>
            <a:br>
              <a:rPr b="1" lang="en-US" sz="22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-US" sz="2200">
                <a:latin typeface="Comic Sans MS"/>
                <a:ea typeface="Comic Sans MS"/>
                <a:cs typeface="Comic Sans MS"/>
                <a:sym typeface="Comic Sans MS"/>
              </a:rPr>
              <a:t>Henry Moore - Knife-Edge Two Piece </a:t>
            </a:r>
            <a:endParaRPr/>
          </a:p>
        </p:txBody>
      </p:sp>
      <p:pic>
        <p:nvPicPr>
          <p:cNvPr descr="henry_moore_5" id="210" name="Google Shape;210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1600" y="1066800"/>
            <a:ext cx="6172200" cy="512207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9"/>
          <p:cNvSpPr txBox="1"/>
          <p:nvPr>
            <p:ph idx="2" type="body"/>
          </p:nvPr>
        </p:nvSpPr>
        <p:spPr>
          <a:xfrm>
            <a:off x="4648200" y="6080444"/>
            <a:ext cx="76200" cy="45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12" name="Google Shape;212;p29"/>
          <p:cNvSpPr/>
          <p:nvPr/>
        </p:nvSpPr>
        <p:spPr>
          <a:xfrm>
            <a:off x="6705600" y="5715001"/>
            <a:ext cx="1447800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Q5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/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9" name="Google Shape;219;p30"/>
          <p:cNvSpPr txBox="1"/>
          <p:nvPr>
            <p:ph idx="1" type="body"/>
          </p:nvPr>
        </p:nvSpPr>
        <p:spPr>
          <a:xfrm>
            <a:off x="457200" y="685800"/>
            <a:ext cx="8153400" cy="5440363"/>
          </a:xfrm>
          <a:prstGeom prst="rect">
            <a:avLst/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cap="flat" cmpd="sng" w="9525">
            <a:solidFill>
              <a:srgbClr val="7C5F9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17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5. Favor color and why?</a:t>
            </a:r>
            <a:endParaRPr/>
          </a:p>
          <a:p>
            <a:pPr indent="0" lvl="0" marL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0" name="Google Shape;220;p30"/>
          <p:cNvSpPr txBox="1"/>
          <p:nvPr>
            <p:ph idx="2" type="body"/>
          </p:nvPr>
        </p:nvSpPr>
        <p:spPr>
          <a:xfrm>
            <a:off x="8382000" y="6019800"/>
            <a:ext cx="304800" cy="106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/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蘇繡 - </a:t>
            </a:r>
            <a:r>
              <a:rPr b="1" lang="en-US" sz="2000"/>
              <a:t>受訪於蘇州廣播電視台</a:t>
            </a:r>
            <a:br>
              <a:rPr lang="en-US" sz="2000"/>
            </a:br>
            <a:endParaRPr b="1"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1"/>
          <p:cNvSpPr txBox="1"/>
          <p:nvPr>
            <p:ph idx="1" type="body"/>
          </p:nvPr>
        </p:nvSpPr>
        <p:spPr>
          <a:xfrm>
            <a:off x="457200" y="6019800"/>
            <a:ext cx="76200" cy="106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28" name="Google Shape;228;p31"/>
          <p:cNvSpPr txBox="1"/>
          <p:nvPr>
            <p:ph idx="2" type="body"/>
          </p:nvPr>
        </p:nvSpPr>
        <p:spPr>
          <a:xfrm flipH="1">
            <a:off x="8686799" y="1600201"/>
            <a:ext cx="45719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E:\0_Che_New\Arts\2_Flower\Che_Flower_Exhibition_Demo_Speech\20220101_李恕信_TV_Interview_My Story in America\Che\Excellent_DSC08226_褀袍_蘇綉 - Suzhou Embroider.JPG" id="229" name="Google Shape;22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-229325" y="1518242"/>
            <a:ext cx="5492883" cy="41198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0_Che_New\Arts\2_Flower\Che_Flower_Exhibition_Demo_Speech\20140920_21_Teacher_Student_Exhibition\听花语_展覽\現塲_及_之後\1_Arrangements\a_Che\Photos\friends_done\西交利物浦_group\Interview\best_听花语 (61).JPG" id="230" name="Google Shape;23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5400" y="831716"/>
            <a:ext cx="3505200" cy="5492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"/>
          <p:cNvSpPr txBox="1"/>
          <p:nvPr>
            <p:ph type="title"/>
          </p:nvPr>
        </p:nvSpPr>
        <p:spPr>
          <a:xfrm>
            <a:off x="457200" y="274638"/>
            <a:ext cx="8229600" cy="5745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br>
              <a:rPr lang="en-US" sz="1000">
                <a:latin typeface="Arial"/>
                <a:ea typeface="Arial"/>
                <a:cs typeface="Arial"/>
                <a:sym typeface="Arial"/>
              </a:rPr>
            </a:br>
            <a:br>
              <a:rPr lang="en-US" sz="1000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Suzhou TV News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latin typeface="Comic Sans MS"/>
                <a:ea typeface="Comic Sans MS"/>
                <a:cs typeface="Comic Sans MS"/>
                <a:sym typeface="Comic Sans MS"/>
              </a:rPr>
              <a:t>Will show in the end if time allowed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7" name="Google Shape;237;p32"/>
          <p:cNvSpPr txBox="1"/>
          <p:nvPr>
            <p:ph idx="1" type="body"/>
          </p:nvPr>
        </p:nvSpPr>
        <p:spPr>
          <a:xfrm>
            <a:off x="457200" y="5943600"/>
            <a:ext cx="233363" cy="182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38" name="Google Shape;238;p32"/>
          <p:cNvSpPr txBox="1"/>
          <p:nvPr>
            <p:ph idx="2" type="body"/>
          </p:nvPr>
        </p:nvSpPr>
        <p:spPr>
          <a:xfrm>
            <a:off x="8077200" y="5410200"/>
            <a:ext cx="609600" cy="71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39" name="Google Shape;239;p32"/>
          <p:cNvSpPr/>
          <p:nvPr/>
        </p:nvSpPr>
        <p:spPr>
          <a:xfrm>
            <a:off x="0" y="0"/>
            <a:ext cx="690563" cy="3747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38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62FF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2962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en-US" sz="12100" u="none" cap="none" strike="noStrike">
                <a:solidFill>
                  <a:srgbClr val="2962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en-US" sz="1800" u="none" cap="none" strike="noStrike">
                <a:solidFill>
                  <a:srgbClr val="2962FF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62FF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rgbClr val="2962FF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2962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陰丹士林布－快樂小姐| Royce's Chinese Blog" id="240" name="Google Shape;240;p32">
            <a:hlinkClick r:id="rId3"/>
          </p:cNvPr>
          <p:cNvSpPr/>
          <p:nvPr/>
        </p:nvSpPr>
        <p:spPr>
          <a:xfrm>
            <a:off x="155575" y="-3175"/>
            <a:ext cx="1381125" cy="193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2"/>
          <p:cNvSpPr/>
          <p:nvPr/>
        </p:nvSpPr>
        <p:spPr>
          <a:xfrm>
            <a:off x="4800600" y="4343400"/>
            <a:ext cx="373380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</a:t>
            </a: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Q6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5" name="Google Shape;105;p15"/>
          <p:cNvSpPr txBox="1"/>
          <p:nvPr>
            <p:ph idx="1" type="body"/>
          </p:nvPr>
        </p:nvSpPr>
        <p:spPr>
          <a:xfrm>
            <a:off x="457200" y="609600"/>
            <a:ext cx="8229600" cy="5638800"/>
          </a:xfrm>
          <a:prstGeom prst="rect">
            <a:avLst/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cap="flat" cmpd="sng" w="9525">
            <a:solidFill>
              <a:srgbClr val="7C5F9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/>
          </a:p>
          <a:p>
            <a:pPr indent="0" lvl="0" marL="0" rtl="0" algn="ctr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b="1" lang="en-US"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1. Why to US ?</a:t>
            </a:r>
            <a:endParaRPr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8" name="Google Shape;248;p33"/>
          <p:cNvSpPr txBox="1"/>
          <p:nvPr>
            <p:ph idx="1" type="body"/>
          </p:nvPr>
        </p:nvSpPr>
        <p:spPr>
          <a:xfrm>
            <a:off x="685800" y="513581"/>
            <a:ext cx="7696200" cy="5668963"/>
          </a:xfrm>
          <a:prstGeom prst="rect">
            <a:avLst/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cap="flat" cmpd="sng" w="9525">
            <a:solidFill>
              <a:srgbClr val="7C5F9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17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6. Special memories in life</a:t>
            </a:r>
            <a:endParaRPr sz="17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9" name="Google Shape;249;p33"/>
          <p:cNvSpPr txBox="1"/>
          <p:nvPr>
            <p:ph idx="2" type="body"/>
          </p:nvPr>
        </p:nvSpPr>
        <p:spPr>
          <a:xfrm>
            <a:off x="8382000" y="6019800"/>
            <a:ext cx="304800" cy="106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50" name="Google Shape;250;p33"/>
          <p:cNvSpPr/>
          <p:nvPr/>
        </p:nvSpPr>
        <p:spPr>
          <a:xfrm>
            <a:off x="7391400" y="5867400"/>
            <a:ext cx="114299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Q7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7" name="Google Shape;257;p34"/>
          <p:cNvSpPr txBox="1"/>
          <p:nvPr>
            <p:ph idx="1" type="body"/>
          </p:nvPr>
        </p:nvSpPr>
        <p:spPr>
          <a:xfrm>
            <a:off x="457200" y="609600"/>
            <a:ext cx="8229600" cy="5516563"/>
          </a:xfrm>
          <a:prstGeom prst="rect">
            <a:avLst/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cap="flat" cmpd="sng" w="9525">
            <a:solidFill>
              <a:srgbClr val="7C5F9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2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/>
          </a:p>
          <a:p>
            <a:pPr indent="0" lvl="0" marL="0" rtl="0" algn="ctr">
              <a:spcBef>
                <a:spcPts val="12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/>
          </a:p>
          <a:p>
            <a:pPr indent="0" lvl="0" marL="0" rtl="0" algn="ctr">
              <a:spcBef>
                <a:spcPts val="12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/>
          </a:p>
          <a:p>
            <a:pPr indent="0" lvl="0" marL="0" rtl="0" algn="ctr">
              <a:spcBef>
                <a:spcPts val="12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600"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600"/>
          </a:p>
          <a:p>
            <a:pPr indent="0" lvl="0" marL="0" rtl="0" algn="ctr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87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7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7. Challenges, difficulties, and achievements</a:t>
            </a:r>
            <a:endParaRPr b="1" sz="7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65087" lvl="0" marL="342900" rtl="0" algn="l">
              <a:spcBef>
                <a:spcPts val="87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7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8" name="Google Shape;258;p34"/>
          <p:cNvSpPr txBox="1"/>
          <p:nvPr>
            <p:ph idx="2" type="body"/>
          </p:nvPr>
        </p:nvSpPr>
        <p:spPr>
          <a:xfrm>
            <a:off x="8610600" y="5791200"/>
            <a:ext cx="76200" cy="334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231775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5"/>
          <p:cNvSpPr txBox="1"/>
          <p:nvPr>
            <p:ph type="title"/>
          </p:nvPr>
        </p:nvSpPr>
        <p:spPr>
          <a:xfrm>
            <a:off x="533400" y="3048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蘇州</a:t>
            </a: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, Suzhou</a:t>
            </a:r>
            <a:b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-US" sz="2200">
                <a:latin typeface="Arial"/>
                <a:ea typeface="Arial"/>
                <a:cs typeface="Arial"/>
                <a:sym typeface="Arial"/>
              </a:rPr>
              <a:t>上有天堂，下有蘇杭</a:t>
            </a:r>
            <a:endParaRPr b="1"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1_Che\From_Passport_F\Art\9_photo\Suzhou_Excellent\Excellent\River_Venice of the East\g_P1360605.JPG" id="265" name="Google Shape;265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800" y="990600"/>
            <a:ext cx="7010400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2" name="Google Shape;272;p36"/>
          <p:cNvSpPr txBox="1"/>
          <p:nvPr>
            <p:ph idx="1" type="body"/>
          </p:nvPr>
        </p:nvSpPr>
        <p:spPr>
          <a:xfrm>
            <a:off x="457200" y="685800"/>
            <a:ext cx="8229600" cy="5440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b="1" lang="en-US" sz="4400" u="sng">
                <a:latin typeface="Comic Sans MS"/>
                <a:ea typeface="Comic Sans MS"/>
                <a:cs typeface="Comic Sans MS"/>
                <a:sym typeface="Comic Sans MS"/>
              </a:rPr>
              <a:t>Dream comes true</a:t>
            </a:r>
            <a:endParaRPr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1" marL="45720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1" marL="45720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1" marL="45720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1" marL="45720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85750" lvl="1" marL="74295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Be an artist</a:t>
            </a:r>
            <a:endParaRPr/>
          </a:p>
          <a:p>
            <a:pPr indent="-285750" lvl="1" marL="74295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Travel and teach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1" marL="45720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Contemporary Floral  Art Design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1" marL="45720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in China </a:t>
            </a:r>
            <a:endParaRPr/>
          </a:p>
          <a:p>
            <a:pPr indent="-285750" lvl="1" marL="74295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Publish a book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7"/>
          <p:cNvSpPr txBox="1"/>
          <p:nvPr>
            <p:ph type="title"/>
          </p:nvPr>
        </p:nvSpPr>
        <p:spPr>
          <a:xfrm>
            <a:off x="457200" y="274638"/>
            <a:ext cx="8229600" cy="1630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br>
              <a:rPr lang="en-US" sz="2200">
                <a:latin typeface="Arial"/>
                <a:ea typeface="Arial"/>
                <a:cs typeface="Arial"/>
                <a:sym typeface="Arial"/>
              </a:rPr>
            </a:br>
            <a:br>
              <a:rPr lang="en-US" sz="2200">
                <a:latin typeface="Arial"/>
                <a:ea typeface="Arial"/>
                <a:cs typeface="Arial"/>
                <a:sym typeface="Arial"/>
              </a:rPr>
            </a:br>
            <a:r>
              <a:rPr lang="en-US" sz="2700">
                <a:latin typeface="Arial"/>
                <a:ea typeface="Arial"/>
                <a:cs typeface="Arial"/>
                <a:sym typeface="Arial"/>
              </a:rPr>
              <a:t>2018</a:t>
            </a:r>
            <a:br>
              <a:rPr lang="en-US" sz="2700">
                <a:latin typeface="Arial"/>
                <a:ea typeface="Arial"/>
                <a:cs typeface="Arial"/>
                <a:sym typeface="Arial"/>
              </a:rPr>
            </a:br>
            <a:r>
              <a:rPr lang="en-US" sz="2700">
                <a:latin typeface="Arial"/>
                <a:ea typeface="Arial"/>
                <a:cs typeface="Arial"/>
                <a:sym typeface="Arial"/>
              </a:rPr>
              <a:t>出版了我個人專輯 </a:t>
            </a:r>
            <a:br>
              <a:rPr lang="en-US" sz="2700">
                <a:latin typeface="Arial"/>
                <a:ea typeface="Arial"/>
                <a:cs typeface="Arial"/>
                <a:sym typeface="Arial"/>
              </a:rPr>
            </a:br>
            <a:r>
              <a:rPr lang="en-US" sz="2700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3100">
                <a:solidFill>
                  <a:srgbClr val="974806"/>
                </a:solidFill>
                <a:latin typeface="Arial"/>
                <a:ea typeface="Arial"/>
                <a:cs typeface="Arial"/>
                <a:sym typeface="Arial"/>
              </a:rPr>
              <a:t>藏花閣</a:t>
            </a:r>
            <a:r>
              <a:rPr lang="en-US" sz="2700">
                <a:latin typeface="Arial"/>
                <a:ea typeface="Arial"/>
                <a:cs typeface="Arial"/>
                <a:sym typeface="Arial"/>
              </a:rPr>
              <a:t> – </a:t>
            </a:r>
            <a:br>
              <a:rPr lang="en-US" sz="2700">
                <a:latin typeface="Arial"/>
                <a:ea typeface="Arial"/>
                <a:cs typeface="Arial"/>
                <a:sym typeface="Arial"/>
              </a:rPr>
            </a:br>
            <a:r>
              <a:rPr lang="en-US" sz="2700">
                <a:latin typeface="Arial"/>
                <a:ea typeface="Arial"/>
                <a:cs typeface="Arial"/>
                <a:sym typeface="Arial"/>
              </a:rPr>
              <a:t>是我個人多年來累積的作品專集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279" name="Google Shape;279;p37"/>
          <p:cNvSpPr txBox="1"/>
          <p:nvPr>
            <p:ph idx="1" type="body"/>
          </p:nvPr>
        </p:nvSpPr>
        <p:spPr>
          <a:xfrm>
            <a:off x="457200" y="6019800"/>
            <a:ext cx="152400" cy="106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80" name="Google Shape;280;p37"/>
          <p:cNvSpPr txBox="1"/>
          <p:nvPr>
            <p:ph idx="2" type="body"/>
          </p:nvPr>
        </p:nvSpPr>
        <p:spPr>
          <a:xfrm>
            <a:off x="8458200" y="5943600"/>
            <a:ext cx="2286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81" name="Google Shape;281;p37"/>
          <p:cNvSpPr/>
          <p:nvPr/>
        </p:nvSpPr>
        <p:spPr>
          <a:xfrm>
            <a:off x="2286000" y="1371600"/>
            <a:ext cx="57150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37"/>
          <p:cNvPicPr preferRelativeResize="0"/>
          <p:nvPr/>
        </p:nvPicPr>
        <p:blipFill rotWithShape="1">
          <a:blip r:embed="rId3">
            <a:alphaModFix/>
          </a:blip>
          <a:srcRect b="12728" l="0" r="0" t="15970"/>
          <a:stretch/>
        </p:blipFill>
        <p:spPr>
          <a:xfrm>
            <a:off x="533400" y="2286000"/>
            <a:ext cx="8153400" cy="3421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8"/>
          <p:cNvSpPr txBox="1"/>
          <p:nvPr>
            <p:ph type="title"/>
          </p:nvPr>
        </p:nvSpPr>
        <p:spPr>
          <a:xfrm>
            <a:off x="8458200" y="274638"/>
            <a:ext cx="228600" cy="182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9" name="Google Shape;289;p38"/>
          <p:cNvSpPr txBox="1"/>
          <p:nvPr>
            <p:ph idx="1" type="body"/>
          </p:nvPr>
        </p:nvSpPr>
        <p:spPr>
          <a:xfrm>
            <a:off x="457200" y="914400"/>
            <a:ext cx="8153400" cy="5211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5800">
                <a:latin typeface="Comic Sans MS"/>
                <a:ea typeface="Comic Sans MS"/>
                <a:cs typeface="Comic Sans MS"/>
                <a:sym typeface="Comic Sans MS"/>
              </a:rPr>
              <a:t>2014 – 2019</a:t>
            </a:r>
            <a:endParaRPr/>
          </a:p>
          <a:p>
            <a:pPr indent="0" lvl="0" marL="0" rtl="0" algn="ctr"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5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5800">
                <a:latin typeface="Arial"/>
                <a:ea typeface="Arial"/>
                <a:cs typeface="Arial"/>
                <a:sym typeface="Arial"/>
              </a:rPr>
              <a:t>在蘇州,  指導了六屆的</a:t>
            </a:r>
            <a:endParaRPr b="1" sz="5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5800">
                <a:latin typeface="Arial"/>
                <a:ea typeface="Arial"/>
                <a:cs typeface="Arial"/>
                <a:sym typeface="Arial"/>
              </a:rPr>
              <a:t>現代花藝設計師生展覽會, </a:t>
            </a:r>
            <a:endParaRPr/>
          </a:p>
          <a:p>
            <a:pPr indent="0" lvl="0" marL="0" rtl="0" algn="ctr"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5800">
                <a:latin typeface="Arial"/>
                <a:ea typeface="Arial"/>
                <a:cs typeface="Arial"/>
                <a:sym typeface="Arial"/>
              </a:rPr>
              <a:t>展會後，</a:t>
            </a:r>
            <a:endParaRPr b="1" sz="5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5800">
                <a:latin typeface="Arial"/>
                <a:ea typeface="Arial"/>
                <a:cs typeface="Arial"/>
                <a:sym typeface="Arial"/>
              </a:rPr>
              <a:t>並編輯了六册的展會創作揷花作品集.</a:t>
            </a:r>
            <a:endParaRPr/>
          </a:p>
          <a:p>
            <a:pPr indent="0" lvl="0" marL="0" rtl="0" algn="l"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90" name="Google Shape;290;p38"/>
          <p:cNvSpPr txBox="1"/>
          <p:nvPr>
            <p:ph idx="2" type="body"/>
          </p:nvPr>
        </p:nvSpPr>
        <p:spPr>
          <a:xfrm>
            <a:off x="8382000" y="5791200"/>
            <a:ext cx="304800" cy="334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231775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97" name="Google Shape;297;p39"/>
          <p:cNvSpPr txBox="1"/>
          <p:nvPr>
            <p:ph idx="1" type="body"/>
          </p:nvPr>
        </p:nvSpPr>
        <p:spPr>
          <a:xfrm>
            <a:off x="457200" y="762000"/>
            <a:ext cx="82296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17600" u="sng">
                <a:latin typeface="Comic Sans MS"/>
                <a:ea typeface="Comic Sans MS"/>
                <a:cs typeface="Comic Sans MS"/>
                <a:sym typeface="Comic Sans MS"/>
              </a:rPr>
              <a:t>Achievements</a:t>
            </a:r>
            <a:endParaRPr/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1200">
                <a:latin typeface="Comic Sans MS"/>
                <a:ea typeface="Comic Sans MS"/>
                <a:cs typeface="Comic Sans MS"/>
                <a:sym typeface="Comic Sans MS"/>
              </a:rPr>
              <a:t>2014-2019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1200"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8000">
                <a:latin typeface="Comic Sans MS"/>
                <a:ea typeface="Comic Sans MS"/>
                <a:cs typeface="Comic Sans MS"/>
                <a:sym typeface="Comic Sans MS"/>
              </a:rPr>
              <a:t>	2014	</a:t>
            </a:r>
            <a:r>
              <a:rPr b="1" lang="en-US" sz="8000">
                <a:latin typeface="Comic Sans MS"/>
                <a:ea typeface="Comic Sans MS"/>
                <a:cs typeface="Comic Sans MS"/>
                <a:sym typeface="Comic Sans MS"/>
              </a:rPr>
              <a:t>聽花語</a:t>
            </a:r>
            <a:r>
              <a:rPr lang="en-US" sz="8000">
                <a:latin typeface="Comic Sans MS"/>
                <a:ea typeface="Comic Sans MS"/>
                <a:cs typeface="Comic Sans MS"/>
                <a:sym typeface="Comic Sans MS"/>
              </a:rPr>
              <a:t>		‘Listen to the Flowers’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8000">
                <a:latin typeface="Comic Sans MS"/>
                <a:ea typeface="Comic Sans MS"/>
                <a:cs typeface="Comic Sans MS"/>
                <a:sym typeface="Comic Sans MS"/>
              </a:rPr>
              <a:t>	2015	</a:t>
            </a:r>
            <a:r>
              <a:rPr b="1" lang="en-US" sz="8000">
                <a:latin typeface="Comic Sans MS"/>
                <a:ea typeface="Comic Sans MS"/>
                <a:cs typeface="Comic Sans MS"/>
                <a:sym typeface="Comic Sans MS"/>
              </a:rPr>
              <a:t>花的魅力</a:t>
            </a:r>
            <a:r>
              <a:rPr lang="en-US" sz="8000">
                <a:latin typeface="Comic Sans MS"/>
                <a:ea typeface="Comic Sans MS"/>
                <a:cs typeface="Comic Sans MS"/>
                <a:sym typeface="Comic Sans MS"/>
              </a:rPr>
              <a:t>	‘The Power of Flower’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8000">
                <a:latin typeface="Comic Sans MS"/>
                <a:ea typeface="Comic Sans MS"/>
                <a:cs typeface="Comic Sans MS"/>
                <a:sym typeface="Comic Sans MS"/>
              </a:rPr>
              <a:t>	2016	</a:t>
            </a:r>
            <a:r>
              <a:rPr b="1" lang="en-US" sz="8000">
                <a:latin typeface="Comic Sans MS"/>
                <a:ea typeface="Comic Sans MS"/>
                <a:cs typeface="Comic Sans MS"/>
                <a:sym typeface="Comic Sans MS"/>
              </a:rPr>
              <a:t>超越</a:t>
            </a:r>
            <a:r>
              <a:rPr lang="en-US" sz="8000">
                <a:latin typeface="Comic Sans MS"/>
                <a:ea typeface="Comic Sans MS"/>
                <a:cs typeface="Comic Sans MS"/>
                <a:sym typeface="Comic Sans MS"/>
              </a:rPr>
              <a:t>		‘Beyond the Bound’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8000">
                <a:latin typeface="Comic Sans MS"/>
                <a:ea typeface="Comic Sans MS"/>
                <a:cs typeface="Comic Sans MS"/>
                <a:sym typeface="Comic Sans MS"/>
              </a:rPr>
              <a:t>	2017	</a:t>
            </a:r>
            <a:r>
              <a:rPr b="1" lang="en-US" sz="8000">
                <a:latin typeface="Comic Sans MS"/>
                <a:ea typeface="Comic Sans MS"/>
                <a:cs typeface="Comic Sans MS"/>
                <a:sym typeface="Comic Sans MS"/>
              </a:rPr>
              <a:t>花亦我</a:t>
            </a:r>
            <a:r>
              <a:rPr lang="en-US" sz="8000">
                <a:latin typeface="Comic Sans MS"/>
                <a:ea typeface="Comic Sans MS"/>
                <a:cs typeface="Comic Sans MS"/>
                <a:sym typeface="Comic Sans MS"/>
              </a:rPr>
              <a:t>		‘Flower Becomes Me’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8000">
                <a:latin typeface="Comic Sans MS"/>
                <a:ea typeface="Comic Sans MS"/>
                <a:cs typeface="Comic Sans MS"/>
                <a:sym typeface="Comic Sans MS"/>
              </a:rPr>
              <a:t>	2018	</a:t>
            </a:r>
            <a:r>
              <a:rPr b="1" lang="en-US" sz="8000">
                <a:latin typeface="Comic Sans MS"/>
                <a:ea typeface="Comic Sans MS"/>
                <a:cs typeface="Comic Sans MS"/>
                <a:sym typeface="Comic Sans MS"/>
              </a:rPr>
              <a:t>竹•情•花•意</a:t>
            </a:r>
            <a:r>
              <a:rPr lang="en-US" sz="8000"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r>
              <a:rPr lang="en-US" sz="7200">
                <a:latin typeface="Comic Sans MS"/>
                <a:ea typeface="Comic Sans MS"/>
                <a:cs typeface="Comic Sans MS"/>
                <a:sym typeface="Comic Sans MS"/>
              </a:rPr>
              <a:t>‘Swirling through Bamboo and Flowers’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8000">
                <a:latin typeface="Comic Sans MS"/>
                <a:ea typeface="Comic Sans MS"/>
                <a:cs typeface="Comic Sans MS"/>
                <a:sym typeface="Comic Sans MS"/>
              </a:rPr>
              <a:t>	2019	</a:t>
            </a:r>
            <a:r>
              <a:rPr b="1" lang="en-US" sz="8000">
                <a:latin typeface="Comic Sans MS"/>
                <a:ea typeface="Comic Sans MS"/>
                <a:cs typeface="Comic Sans MS"/>
                <a:sym typeface="Comic Sans MS"/>
              </a:rPr>
              <a:t>寄語花器</a:t>
            </a:r>
            <a:r>
              <a:rPr lang="en-US" sz="8000">
                <a:latin typeface="Comic Sans MS"/>
                <a:ea typeface="Comic Sans MS"/>
                <a:cs typeface="Comic Sans MS"/>
                <a:sym typeface="Comic Sans MS"/>
              </a:rPr>
              <a:t>	‘My Vase’</a:t>
            </a: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8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8" name="Google Shape;298;p39"/>
          <p:cNvSpPr txBox="1"/>
          <p:nvPr>
            <p:ph idx="2" type="body"/>
          </p:nvPr>
        </p:nvSpPr>
        <p:spPr>
          <a:xfrm>
            <a:off x="8534400" y="6019800"/>
            <a:ext cx="152400" cy="106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"/>
          <p:cNvSpPr txBox="1"/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展會作品集</a:t>
            </a:r>
            <a:endParaRPr b="1"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0"/>
          <p:cNvSpPr txBox="1"/>
          <p:nvPr>
            <p:ph idx="1" type="body"/>
          </p:nvPr>
        </p:nvSpPr>
        <p:spPr>
          <a:xfrm>
            <a:off x="457200" y="5867400"/>
            <a:ext cx="152400" cy="258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7500" lnSpcReduction="20000"/>
          </a:bodyPr>
          <a:lstStyle/>
          <a:p>
            <a:pPr indent="-258445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306" name="Google Shape;306;p4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15290" l="24309" r="17392" t="30833"/>
          <a:stretch/>
        </p:blipFill>
        <p:spPr>
          <a:xfrm>
            <a:off x="457200" y="1143000"/>
            <a:ext cx="8458200" cy="439685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0"/>
          <p:cNvSpPr/>
          <p:nvPr/>
        </p:nvSpPr>
        <p:spPr>
          <a:xfrm>
            <a:off x="7962900" y="5486400"/>
            <a:ext cx="7239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    </a:t>
            </a: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Q8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14" name="Google Shape;314;p41"/>
          <p:cNvSpPr txBox="1"/>
          <p:nvPr>
            <p:ph idx="1" type="body"/>
          </p:nvPr>
        </p:nvSpPr>
        <p:spPr>
          <a:xfrm>
            <a:off x="457200" y="609600"/>
            <a:ext cx="8229600" cy="5592763"/>
          </a:xfrm>
          <a:prstGeom prst="rect">
            <a:avLst/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cap="flat" cmpd="sng" w="9525">
            <a:solidFill>
              <a:srgbClr val="7C5F9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17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8. My Art Works and </a:t>
            </a:r>
            <a:endParaRPr/>
          </a:p>
          <a:p>
            <a:pPr indent="0" lvl="0" marL="0" rtl="0" algn="ctr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17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Speeches / Demonstrations</a:t>
            </a:r>
            <a:endParaRPr/>
          </a:p>
          <a:p>
            <a:pPr indent="0" lvl="0" marL="0" rtl="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315" name="Google Shape;315;p41"/>
          <p:cNvSpPr txBox="1"/>
          <p:nvPr>
            <p:ph idx="2" type="body"/>
          </p:nvPr>
        </p:nvSpPr>
        <p:spPr>
          <a:xfrm>
            <a:off x="8305800" y="6019800"/>
            <a:ext cx="381000" cy="106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/>
          <p:nvPr>
            <p:ph type="title"/>
          </p:nvPr>
        </p:nvSpPr>
        <p:spPr>
          <a:xfrm>
            <a:off x="8610600" y="274638"/>
            <a:ext cx="76200" cy="106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22" name="Google Shape;322;p42"/>
          <p:cNvSpPr txBox="1"/>
          <p:nvPr>
            <p:ph idx="1" type="body"/>
          </p:nvPr>
        </p:nvSpPr>
        <p:spPr>
          <a:xfrm>
            <a:off x="457200" y="838200"/>
            <a:ext cx="8229600" cy="5287963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cap="flat" cmpd="sng" w="9525">
            <a:solidFill>
              <a:srgbClr val="97B85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34290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b="1" lang="en-US" sz="4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20 years</a:t>
            </a:r>
            <a:endParaRPr/>
          </a:p>
          <a:p>
            <a:pPr indent="-342900" lvl="0" marL="34290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陶藝雕塑</a:t>
            </a:r>
            <a:endParaRPr b="1" sz="4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b="1" lang="en-US" sz="4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Ceramic Sculpture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/>
          <p:nvPr>
            <p:ph type="title"/>
          </p:nvPr>
        </p:nvSpPr>
        <p:spPr>
          <a:xfrm>
            <a:off x="457200" y="274638"/>
            <a:ext cx="8229600" cy="334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父母 – 上海</a:t>
            </a:r>
            <a:endParaRPr/>
          </a:p>
        </p:txBody>
      </p:sp>
      <p:pic>
        <p:nvPicPr>
          <p:cNvPr descr="Picture1" id="112" name="Google Shape;112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800" y="838200"/>
            <a:ext cx="7162800" cy="53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3"/>
          <p:cNvSpPr txBox="1"/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Fire to ~ 1400F</a:t>
            </a:r>
            <a:endParaRPr/>
          </a:p>
        </p:txBody>
      </p:sp>
      <p:pic>
        <p:nvPicPr>
          <p:cNvPr descr="CIMG7036" id="329" name="Google Shape;329;p4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838200"/>
            <a:ext cx="7212966" cy="54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IMG7041" id="336" name="Google Shape;336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685800"/>
            <a:ext cx="7416149" cy="55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5"/>
          <p:cNvSpPr txBox="1"/>
          <p:nvPr>
            <p:ph type="title"/>
          </p:nvPr>
        </p:nvSpPr>
        <p:spPr>
          <a:xfrm>
            <a:off x="457200" y="274638"/>
            <a:ext cx="82296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4000"/>
          </a:p>
        </p:txBody>
      </p:sp>
      <p:pic>
        <p:nvPicPr>
          <p:cNvPr descr="My_Ladies_I_1" id="343" name="Google Shape;343;p4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7000" y="685800"/>
            <a:ext cx="3797300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6"/>
          <p:cNvSpPr txBox="1"/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Thinking of You</a:t>
            </a:r>
            <a:endParaRPr/>
          </a:p>
        </p:txBody>
      </p:sp>
      <p:pic>
        <p:nvPicPr>
          <p:cNvPr descr="Thinking_of_You_Good_1" id="350" name="Google Shape;350;p4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00" y="838200"/>
            <a:ext cx="7114195" cy="53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7"/>
          <p:cNvSpPr txBox="1"/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My Ladies</a:t>
            </a:r>
            <a:b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台灣台北 - 衞理女中</a:t>
            </a:r>
            <a:endParaRPr b="1"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My_Ladies_01" id="357" name="Google Shape;357;p4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7000" y="1066799"/>
            <a:ext cx="3613065" cy="533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E:\1_Che\Art\1_Sculpture\Che_Sculpture\0_Excellection_Collection\Rusty_004 (2).jpg" id="364" name="Google Shape;364;p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457200"/>
            <a:ext cx="79248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9"/>
          <p:cNvSpPr txBox="1"/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Here’s Looking At You Kid</a:t>
            </a:r>
            <a:endParaRPr/>
          </a:p>
        </p:txBody>
      </p:sp>
      <p:pic>
        <p:nvPicPr>
          <p:cNvPr descr="Here_Look_At_You_Kid" id="371" name="Google Shape;371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9290" l="0" r="0" t="0"/>
          <a:stretch/>
        </p:blipFill>
        <p:spPr>
          <a:xfrm>
            <a:off x="2362199" y="838200"/>
            <a:ext cx="4536277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E:\1_Che\Art\1_Sculpture\Che_Sculpture\0_ppt_20041117\PPt Presentation\Best\Burning_Heart_Good_2.jpg" id="378" name="Google Shape;378;p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609600"/>
            <a:ext cx="7518400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1"/>
          <p:cNvSpPr txBox="1"/>
          <p:nvPr>
            <p:ph type="title"/>
          </p:nvPr>
        </p:nvSpPr>
        <p:spPr>
          <a:xfrm>
            <a:off x="457200" y="274638"/>
            <a:ext cx="8229600" cy="411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Restoration &amp; Joy </a:t>
            </a:r>
            <a:endParaRPr/>
          </a:p>
        </p:txBody>
      </p:sp>
      <p:pic>
        <p:nvPicPr>
          <p:cNvPr descr="IMG_0031" id="385" name="Google Shape;385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3600" y="723900"/>
            <a:ext cx="7518400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51"/>
          <p:cNvSpPr txBox="1"/>
          <p:nvPr>
            <p:ph idx="2" type="body"/>
          </p:nvPr>
        </p:nvSpPr>
        <p:spPr>
          <a:xfrm>
            <a:off x="8610600" y="5943600"/>
            <a:ext cx="762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2"/>
          <p:cNvSpPr txBox="1"/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Wind &amp; Shadow</a:t>
            </a:r>
            <a:endParaRPr/>
          </a:p>
        </p:txBody>
      </p:sp>
      <p:pic>
        <p:nvPicPr>
          <p:cNvPr descr="Wind_and_Shadow" id="393" name="Google Shape;393;p5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990600"/>
            <a:ext cx="7620000" cy="5205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/>
          <p:nvPr>
            <p:ph type="title"/>
          </p:nvPr>
        </p:nvSpPr>
        <p:spPr>
          <a:xfrm>
            <a:off x="457200" y="274638"/>
            <a:ext cx="8229600" cy="411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老四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est_CIMG9175" id="119" name="Google Shape;119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990600"/>
            <a:ext cx="6934200" cy="520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3"/>
          <p:cNvSpPr txBox="1"/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Pit Fire - Che-Hwa</a:t>
            </a:r>
            <a:endParaRPr b="1"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Che_4" id="400" name="Google Shape;400;p5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1330" y="914400"/>
            <a:ext cx="7007998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4"/>
          <p:cNvSpPr txBox="1"/>
          <p:nvPr>
            <p:ph type="title"/>
          </p:nvPr>
        </p:nvSpPr>
        <p:spPr>
          <a:xfrm>
            <a:off x="457200" y="274638"/>
            <a:ext cx="8229600" cy="411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Warrior</a:t>
            </a:r>
            <a:endParaRPr b="1"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IMG_0029" id="407" name="Google Shape;407;p5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762000"/>
            <a:ext cx="7569200" cy="567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54"/>
          <p:cNvSpPr txBox="1"/>
          <p:nvPr>
            <p:ph idx="2" type="body"/>
          </p:nvPr>
        </p:nvSpPr>
        <p:spPr>
          <a:xfrm>
            <a:off x="8839200" y="1676400"/>
            <a:ext cx="76200" cy="1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921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409" name="Google Shape;409;p54"/>
          <p:cNvSpPr txBox="1"/>
          <p:nvPr>
            <p:ph idx="3" type="body"/>
          </p:nvPr>
        </p:nvSpPr>
        <p:spPr>
          <a:xfrm flipH="1">
            <a:off x="8686799" y="6080444"/>
            <a:ext cx="45719" cy="45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921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5"/>
          <p:cNvSpPr txBox="1"/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Heart To Heart</a:t>
            </a:r>
            <a:endParaRPr b="1"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E:\1_Che\Art\1_Sculpture\Che_Sculpture\0_Excellection_Collection\026_26.JPG" id="416" name="Google Shape;416;p5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6800" y="1066800"/>
            <a:ext cx="3683000" cy="2762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1_Che\Art\1_Sculpture\Che_Sculpture\0_Excellection_Collection\Heart_To_Heart_003.jpg" id="417" name="Google Shape;417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800" y="3505200"/>
            <a:ext cx="3667868" cy="2750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6"/>
          <p:cNvSpPr txBox="1"/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Eclipse</a:t>
            </a:r>
            <a:endParaRPr/>
          </a:p>
        </p:txBody>
      </p:sp>
      <p:pic>
        <p:nvPicPr>
          <p:cNvPr descr="Best_Back" id="424" name="Google Shape;424;p5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838200"/>
            <a:ext cx="7312918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E:\1_Che\Art\1_Sculpture\Che_Sculpture\0_Excellection_Collection\best_IMG_20191126_143556.jpg" id="431" name="Google Shape;431;p5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9422" y="914400"/>
            <a:ext cx="3829050" cy="510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1_Che\Art\1_Sculpture\Che_Sculpture\0_Excellection_Collection\best_3_釉烧_3.jpg" id="432" name="Google Shape;432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1905000"/>
            <a:ext cx="40640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8"/>
          <p:cNvSpPr txBox="1"/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None/>
            </a:pPr>
            <a:br>
              <a:rPr b="1" lang="en-US" sz="16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-US" sz="2200">
                <a:latin typeface="Comic Sans MS"/>
                <a:ea typeface="Comic Sans MS"/>
                <a:cs typeface="Comic Sans MS"/>
                <a:sym typeface="Comic Sans MS"/>
              </a:rPr>
              <a:t>Exhibition</a:t>
            </a:r>
            <a:br>
              <a:rPr b="1" lang="en-US" sz="22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-US" sz="2200">
                <a:latin typeface="Comic Sans MS"/>
                <a:ea typeface="Comic Sans MS"/>
                <a:cs typeface="Comic Sans MS"/>
                <a:sym typeface="Comic Sans MS"/>
              </a:rPr>
              <a:t>University of Houston-Clear Lake</a:t>
            </a:r>
            <a:br>
              <a:rPr b="1" lang="en-US" sz="2200">
                <a:latin typeface="Comic Sans MS"/>
                <a:ea typeface="Comic Sans MS"/>
                <a:cs typeface="Comic Sans MS"/>
                <a:sym typeface="Comic Sans MS"/>
              </a:rPr>
            </a:br>
            <a:endParaRPr b="1" sz="2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Best_CIMG7785" id="439" name="Google Shape;439;p5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00" y="990600"/>
            <a:ext cx="7239000" cy="54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9"/>
          <p:cNvSpPr txBox="1"/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Running, Turning Will It Be Back ?</a:t>
            </a:r>
            <a:endParaRPr/>
          </a:p>
        </p:txBody>
      </p:sp>
      <p:pic>
        <p:nvPicPr>
          <p:cNvPr descr="Good_Running_Turning_Will_It_Be_Back" id="446" name="Google Shape;446;p5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400" y="990600"/>
            <a:ext cx="4002159" cy="53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0"/>
          <p:cNvSpPr txBox="1"/>
          <p:nvPr>
            <p:ph type="title"/>
          </p:nvPr>
        </p:nvSpPr>
        <p:spPr>
          <a:xfrm flipH="1">
            <a:off x="8686799" y="274638"/>
            <a:ext cx="45719" cy="258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53" name="Google Shape;453;p60"/>
          <p:cNvSpPr txBox="1"/>
          <p:nvPr>
            <p:ph idx="1" type="body"/>
          </p:nvPr>
        </p:nvSpPr>
        <p:spPr>
          <a:xfrm>
            <a:off x="685800" y="685800"/>
            <a:ext cx="7848600" cy="5486400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cap="flat" cmpd="sng" w="9525">
            <a:solidFill>
              <a:srgbClr val="97B85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b="1" sz="36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b="1" sz="36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342900" rtl="0" algn="ctr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b="1" lang="en-US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21 years</a:t>
            </a:r>
            <a:endParaRPr/>
          </a:p>
          <a:p>
            <a:pPr indent="-342900" lvl="0" marL="342900" rtl="0" algn="ctr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現代花藝設計</a:t>
            </a:r>
            <a:endParaRPr b="1"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b="1" lang="en-US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Contemporary Floral Art Design</a:t>
            </a:r>
            <a:endParaRPr b="1"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1"/>
          <p:cNvSpPr txBox="1"/>
          <p:nvPr>
            <p:ph type="title"/>
          </p:nvPr>
        </p:nvSpPr>
        <p:spPr>
          <a:xfrm>
            <a:off x="457200" y="274638"/>
            <a:ext cx="82296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MingLiU"/>
              <a:buNone/>
            </a:pPr>
            <a:br>
              <a:rPr b="1" lang="en-US" sz="1600">
                <a:latin typeface="PMingLiU"/>
                <a:ea typeface="PMingLiU"/>
                <a:cs typeface="PMingLiU"/>
                <a:sym typeface="PMingLiU"/>
              </a:rPr>
            </a:br>
            <a:r>
              <a:rPr b="1" lang="en-US" sz="2200">
                <a:latin typeface="Arial"/>
                <a:ea typeface="Arial"/>
                <a:cs typeface="Arial"/>
                <a:sym typeface="Arial"/>
              </a:rPr>
              <a:t>蘇州 - 小橋、流水、人家</a:t>
            </a:r>
            <a:br>
              <a:rPr b="1" lang="en-US" sz="2200">
                <a:latin typeface="Arial"/>
                <a:ea typeface="Arial"/>
                <a:cs typeface="Arial"/>
                <a:sym typeface="Arial"/>
              </a:rPr>
            </a:br>
            <a:endParaRPr b="1"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:\0_Che\Arts\2_Flower\Che_Teaching_Preparation\Teaching_Notes\Liverpool University_Joan\1_1009_introduction_Expectation_History_Misc\小橋_流水_人家\good\best_DSC07005.JPG" id="460" name="Google Shape;460;p6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685800"/>
            <a:ext cx="7543800" cy="565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2"/>
          <p:cNvSpPr txBox="1"/>
          <p:nvPr>
            <p:ph type="title"/>
          </p:nvPr>
        </p:nvSpPr>
        <p:spPr>
          <a:xfrm>
            <a:off x="457200" y="274638"/>
            <a:ext cx="8229600" cy="411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br>
              <a:rPr lang="en-US" sz="2000"/>
            </a:b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美國太空城專業人士協會  –  中秋夜晚會</a:t>
            </a:r>
            <a:br>
              <a:rPr b="1" lang="en-US" sz="2000">
                <a:latin typeface="Arial"/>
                <a:ea typeface="Arial"/>
                <a:cs typeface="Arial"/>
                <a:sym typeface="Arial"/>
              </a:rPr>
            </a:br>
            <a:endParaRPr b="1"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est_CIMG8219" id="467" name="Google Shape;467;p6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7620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>
            <p:ph type="title"/>
          </p:nvPr>
        </p:nvSpPr>
        <p:spPr>
          <a:xfrm>
            <a:off x="457200" y="274638"/>
            <a:ext cx="8229600" cy="334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四兄妺  – 台灣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4_Brother_Sister" id="126" name="Google Shape;126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990600"/>
            <a:ext cx="7696200" cy="5081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E:\0_Che_New\Arts\2_Flower\Che_Flower_Exhibition_Demo_Speech\Send_Out_For_Sharing\Send_Out_Organization\1_Send_Arrangement\2_Table_Arrangement\best_IMG_20180323_110534.jpg" id="474" name="Google Shape;474;p6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457200"/>
            <a:ext cx="79248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4"/>
          <p:cNvSpPr txBox="1"/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None/>
            </a:pPr>
            <a:r>
              <a:rPr lang="en-US" sz="2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Iron Vase</a:t>
            </a:r>
            <a:endParaRPr/>
          </a:p>
        </p:txBody>
      </p:sp>
      <p:pic>
        <p:nvPicPr>
          <p:cNvPr descr="E:\0_Che_New\Arts\2_Flower\Che_Flower_Exhibition_Demo_Speech\20191206_1209_Next_Exhibition\Exhibition\宣傳\Various_Vases\best_IMG_6320.jpg" id="481" name="Google Shape;481;p6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400" y="609601"/>
            <a:ext cx="4191000" cy="5566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5"/>
          <p:cNvSpPr txBox="1"/>
          <p:nvPr>
            <p:ph type="title"/>
          </p:nvPr>
        </p:nvSpPr>
        <p:spPr>
          <a:xfrm>
            <a:off x="457200" y="274638"/>
            <a:ext cx="82296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mic Sans MS"/>
              <a:buNone/>
            </a:pPr>
            <a:r>
              <a:rPr b="1" lang="en-US" sz="2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B</a:t>
            </a:r>
            <a:br>
              <a:rPr b="1" lang="en-US" sz="2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蘇州 - 新光天地商場</a:t>
            </a:r>
            <a:br>
              <a:rPr b="1" lang="en-US" sz="2000">
                <a:latin typeface="Arial"/>
                <a:ea typeface="Arial"/>
                <a:cs typeface="Arial"/>
                <a:sym typeface="Arial"/>
              </a:rPr>
            </a:br>
            <a:r>
              <a:rPr b="1" lang="en-US" sz="2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ag Vase</a:t>
            </a:r>
            <a:endParaRPr/>
          </a:p>
        </p:txBody>
      </p:sp>
      <p:pic>
        <p:nvPicPr>
          <p:cNvPr descr="C:\Users\apple\Desktop\【视频】任何物件都可以用作容器文件包\美图版V2\2 Bag Vase 1 meitu.jpg" id="488" name="Google Shape;488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360" y="1261929"/>
            <a:ext cx="7997039" cy="4834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6"/>
          <p:cNvSpPr txBox="1"/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葱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薑</a:t>
            </a:r>
            <a:endParaRPr b="1"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0_Che_New\Arts\2_Flower\Che_Flower_Exhibition_Demo_Speech\20191206_1209_Next_Exhibition\Exhibition\宣傳\Various_Vases\Picture8.png" id="495" name="Google Shape;495;p6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4600" y="914400"/>
            <a:ext cx="4076804" cy="5440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7"/>
          <p:cNvSpPr txBox="1"/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mic Sans MS"/>
              <a:buNone/>
            </a:pPr>
            <a:r>
              <a:rPr b="1" lang="en-US" sz="1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ilve</a:t>
            </a:r>
            <a:br>
              <a:rPr b="1" lang="en-US" sz="1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-US" sz="22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b="1" lang="en-US" sz="2200">
                <a:latin typeface="Arial"/>
                <a:ea typeface="Arial"/>
                <a:cs typeface="Arial"/>
                <a:sym typeface="Arial"/>
              </a:rPr>
              <a:t>蘇州 - 新光天地商場</a:t>
            </a:r>
            <a:br>
              <a:rPr b="1" lang="en-US" sz="2200">
                <a:latin typeface="Arial"/>
                <a:ea typeface="Arial"/>
                <a:cs typeface="Arial"/>
                <a:sym typeface="Arial"/>
              </a:rPr>
            </a:br>
            <a:r>
              <a:rPr b="1" lang="en-US" sz="1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Wire Vase</a:t>
            </a:r>
            <a:endParaRPr/>
          </a:p>
        </p:txBody>
      </p:sp>
      <p:pic>
        <p:nvPicPr>
          <p:cNvPr id="502" name="Google Shape;502;p67"/>
          <p:cNvPicPr preferRelativeResize="0"/>
          <p:nvPr/>
        </p:nvPicPr>
        <p:blipFill rotWithShape="1">
          <a:blip r:embed="rId3">
            <a:alphaModFix/>
          </a:blip>
          <a:srcRect b="5479" l="7407" r="5555" t="5556"/>
          <a:stretch/>
        </p:blipFill>
        <p:spPr>
          <a:xfrm>
            <a:off x="2595613" y="914400"/>
            <a:ext cx="3969594" cy="54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8"/>
          <p:cNvSpPr txBox="1"/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None/>
            </a:pPr>
            <a:b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蘇州 - 新光天地商場</a:t>
            </a:r>
            <a:br>
              <a:rPr b="1" lang="en-US" sz="2000">
                <a:latin typeface="Arial"/>
                <a:ea typeface="Arial"/>
                <a:cs typeface="Arial"/>
                <a:sym typeface="Arial"/>
              </a:rPr>
            </a:b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南瓜</a:t>
            </a:r>
            <a:br>
              <a:rPr b="1" lang="en-US" sz="2000">
                <a:latin typeface="Arial"/>
                <a:ea typeface="Arial"/>
                <a:cs typeface="Arial"/>
                <a:sym typeface="Arial"/>
              </a:rPr>
            </a:br>
            <a:r>
              <a:rPr b="1" lang="en-US" sz="2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ping Vase</a:t>
            </a:r>
            <a:endParaRPr/>
          </a:p>
        </p:txBody>
      </p:sp>
      <p:pic>
        <p:nvPicPr>
          <p:cNvPr id="509" name="Google Shape;50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5054" y="1066800"/>
            <a:ext cx="7086600" cy="531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9"/>
          <p:cNvSpPr txBox="1"/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None/>
            </a:pPr>
            <a:r>
              <a:rPr b="1" lang="en-US" sz="2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Stainless Steel Vase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descr="E:\0_Che_New\Arts\2_Flower\Che_Flower_Exhibition_Demo_Speech\20191206_1209_Next_Exhibition\Exhibition\宣傳\Various_Vases\Picture5.jpg" id="516" name="Google Shape;516;p6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609600"/>
            <a:ext cx="7422430" cy="55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0"/>
          <p:cNvSpPr txBox="1"/>
          <p:nvPr>
            <p:ph type="title"/>
          </p:nvPr>
        </p:nvSpPr>
        <p:spPr>
          <a:xfrm>
            <a:off x="457200" y="274638"/>
            <a:ext cx="82296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mic Sans MS"/>
              <a:buNone/>
            </a:pPr>
            <a:r>
              <a:rPr lang="en-US" sz="2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Iron F</a:t>
            </a:r>
            <a:br>
              <a:rPr lang="en-US" sz="2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b="1" lang="en-US" sz="2200">
                <a:latin typeface="Arial"/>
                <a:ea typeface="Arial"/>
                <a:cs typeface="Arial"/>
                <a:sym typeface="Arial"/>
              </a:rPr>
              <a:t>蘇州 - 新光天地商場</a:t>
            </a:r>
            <a:br>
              <a:rPr b="1" lang="en-US" sz="2200"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Vase</a:t>
            </a:r>
            <a:endParaRPr/>
          </a:p>
        </p:txBody>
      </p:sp>
      <p:pic>
        <p:nvPicPr>
          <p:cNvPr descr="C:\Users\apple\Desktop\【视频】任何物件都可以用作容器文件包\美图版V2\7 Iron Frame Vase 1 meitu.jpg" id="523" name="Google Shape;523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6401" y="838201"/>
            <a:ext cx="56896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1"/>
          <p:cNvSpPr txBox="1"/>
          <p:nvPr>
            <p:ph type="title"/>
          </p:nvPr>
        </p:nvSpPr>
        <p:spPr>
          <a:xfrm>
            <a:off x="457200" y="274638"/>
            <a:ext cx="82296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My Green</a:t>
            </a:r>
            <a:endParaRPr b="1"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E:\0_Che_New\Arts\2_Flower\Che_Flower_Exhibition_Demo_Speech\Send_Out_For_Sharing\Send_Out_Organization\1_Send_Arrangement\2_Table_Arrangement\best_IMG_20210807_002237.jpg" id="530" name="Google Shape;530;p7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00" y="8382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7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Demonstration for</a:t>
            </a:r>
            <a:b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The National Center for Women &amp; Information Technology (NCWIT)</a:t>
            </a:r>
            <a:endParaRPr/>
          </a:p>
        </p:txBody>
      </p:sp>
      <p:pic>
        <p:nvPicPr>
          <p:cNvPr descr="E:\0_Che_New\Arts\2_Flower\Che_Flower_Exhibition_Demo_Speech\Send_Out_For_Sharing\Send_Out_Organization\1_Send_Arrangement\2_Table_Arrangement\best_IMG_20210308_123523_1.jpg" id="537" name="Google Shape;537;p7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1447800"/>
            <a:ext cx="6553200" cy="49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>
            <p:ph type="title"/>
          </p:nvPr>
        </p:nvSpPr>
        <p:spPr>
          <a:xfrm>
            <a:off x="457200" y="274638"/>
            <a:ext cx="8229600" cy="334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四兄妺 – 美國加州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1000316" id="133" name="Google Shape;133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066800"/>
            <a:ext cx="7543800" cy="5033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7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E:\0_Che_New\Arts\2_Flower\Che_Flower_Exhibition_Demo_Speech\Send_Out_For_Sharing\Send_Out_Organization\1_Send_Arrangement\2_Table_Arrangement\Picture3.jpg" id="544" name="Google Shape;544;p7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2200" y="533400"/>
            <a:ext cx="4341722" cy="579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4"/>
          <p:cNvSpPr txBox="1"/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尼龍扎帶</a:t>
            </a:r>
            <a:endParaRPr b="1"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0_Che_New\Arts\2_Flower\Che_Flower_Exhibition_Demo_Speech\Send_Out_For_Sharing\Send_Out_Organization\1_Send_Arrangement\2_Table_Arrangement\Excellent__IMG_20210519_220407.jpg" id="551" name="Google Shape;551;p7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838200"/>
            <a:ext cx="7391400" cy="554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E:\0_Che_New\Arts\2_Flower\Che_Flower_Exhibition_Demo_Speech\Send_Out_For_Sharing\Send_Out_Organization\1_Send_Arrangement\2_Table_Arrangement\Best_IMG_20210327_171553_1.jpg" id="558" name="Google Shape;558;p7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1066800"/>
            <a:ext cx="8021044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6"/>
          <p:cNvSpPr txBox="1"/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蘇州 - 新光天地商場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0_Che_New\Arts\2_Flower\Che_Flower_Exhibition_Demo_Speech\Send_Out_For_Sharing\Send_Out_Organization\1_Send_Arrangement\best\b_IMG_20190510_190252.jpg" id="565" name="Google Shape;565;p7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4600" y="990600"/>
            <a:ext cx="4057650" cy="54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77"/>
          <p:cNvSpPr txBox="1"/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Movement - Twist </a:t>
            </a:r>
            <a:b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PVC Pipe</a:t>
            </a:r>
            <a:endParaRPr sz="2000"/>
          </a:p>
        </p:txBody>
      </p:sp>
      <p:pic>
        <p:nvPicPr>
          <p:cNvPr descr="E:\0_Che_New\Arts\2_Flower\Che_Teaching_Groups\12_Haruko_Zoom\20211113_Book 5- 18_Verb_Movement\Che\best\5_Twist\IMG_20211112_232149 (2).jpg" id="572" name="Google Shape;572;p7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1143000"/>
            <a:ext cx="7678962" cy="518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78"/>
          <p:cNvSpPr txBox="1"/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Church 40</a:t>
            </a:r>
            <a:r>
              <a:rPr b="1" baseline="30000" lang="en-US" sz="2000">
                <a:latin typeface="Comic Sans MS"/>
                <a:ea typeface="Comic Sans MS"/>
                <a:cs typeface="Comic Sans MS"/>
                <a:sym typeface="Comic Sans MS"/>
              </a:rPr>
              <a:t>th</a:t>
            </a: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 Anniversary</a:t>
            </a:r>
            <a:endParaRPr sz="2000"/>
          </a:p>
        </p:txBody>
      </p:sp>
      <p:pic>
        <p:nvPicPr>
          <p:cNvPr descr="E:\0_Che_New\Arts\2_Flower\Che_Flower_Exhibition_Demo_Speech\20211121_40th_church\Che\best\4_Iron_Vase_3\best_IMG_20211118_143212 (2).jpg" id="579" name="Google Shape;579;p7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9801" y="828557"/>
            <a:ext cx="4878596" cy="5496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79"/>
          <p:cNvSpPr txBox="1"/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颶風過後</a:t>
            </a:r>
            <a:br>
              <a:rPr b="1" lang="en-US" sz="2000">
                <a:latin typeface="Arial"/>
                <a:ea typeface="Arial"/>
                <a:cs typeface="Arial"/>
                <a:sym typeface="Arial"/>
              </a:rPr>
            </a:br>
            <a:r>
              <a:rPr b="1" lang="en-US" sz="1400">
                <a:latin typeface="Arial"/>
                <a:ea typeface="Arial"/>
                <a:cs typeface="Arial"/>
                <a:sym typeface="Arial"/>
              </a:rPr>
              <a:t>乾棕櫚葉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0_Che_New\Arts\2_Flower\Che_Flower_Exhibition_Demo_Speech\Send_Out_For_Sharing\Send_Out_Organization\1_Send_Arrangement\1_Large_Arrangement\Best_IMG_0227.JPG" id="586" name="Google Shape;586;p7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4601" y="1029984"/>
            <a:ext cx="4055074" cy="5294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0"/>
          <p:cNvSpPr txBox="1"/>
          <p:nvPr>
            <p:ph type="title"/>
          </p:nvPr>
        </p:nvSpPr>
        <p:spPr>
          <a:xfrm>
            <a:off x="685800" y="533400"/>
            <a:ext cx="7772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br>
              <a:rPr b="1" lang="en-US" sz="2000"/>
            </a:b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竹海龍行</a:t>
            </a:r>
            <a:br>
              <a:rPr lang="en-US" sz="2000"/>
            </a:b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Dragon Billowing in a Sea of Bamboo</a:t>
            </a:r>
            <a:br>
              <a:rPr b="1" lang="en-US" sz="200"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b="1" lang="en-US" sz="800"/>
            </a:b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蘇州博物舘 . 忠王府</a:t>
            </a:r>
            <a:br>
              <a:rPr lang="en-US" sz="2000"/>
            </a:b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E:\0_Che_New\Arts\2_Flower\Che_Flower_Exhibition_Demo_Speech\Send_Out_For_Sharing\Send_Out_Organization\1_Send_Arrangement\Send_Out_for_Houston_#12_Teacher_Pae\large\竹海龍行2_Dragon Billowing in a Sea of Bamboo.JPG" id="593" name="Google Shape;593;p8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12663"/>
          <a:stretch/>
        </p:blipFill>
        <p:spPr>
          <a:xfrm>
            <a:off x="533400" y="1755057"/>
            <a:ext cx="8077200" cy="397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00" name="Google Shape;600;p81"/>
          <p:cNvSpPr txBox="1"/>
          <p:nvPr>
            <p:ph idx="1" type="body"/>
          </p:nvPr>
        </p:nvSpPr>
        <p:spPr>
          <a:xfrm>
            <a:off x="457200" y="685800"/>
            <a:ext cx="8229600" cy="5486400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cap="flat" cmpd="sng" w="9525">
            <a:solidFill>
              <a:srgbClr val="97B85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sz="1000"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b="1" lang="en-US"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Various Speech / Demonstration</a:t>
            </a:r>
            <a:endParaRPr b="1" sz="4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82"/>
          <p:cNvSpPr txBox="1"/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br>
              <a:rPr b="1" lang="en-US" sz="2200">
                <a:latin typeface="Arial"/>
                <a:ea typeface="Arial"/>
                <a:cs typeface="Arial"/>
                <a:sym typeface="Arial"/>
              </a:rPr>
            </a:br>
            <a:br>
              <a:rPr b="1" lang="en-US" sz="2200">
                <a:latin typeface="Arial"/>
                <a:ea typeface="Arial"/>
                <a:cs typeface="Arial"/>
                <a:sym typeface="Arial"/>
              </a:rPr>
            </a:br>
            <a:r>
              <a:rPr b="1" lang="en-US" sz="2200">
                <a:latin typeface="Arial"/>
                <a:ea typeface="Arial"/>
                <a:cs typeface="Arial"/>
                <a:sym typeface="Arial"/>
              </a:rPr>
              <a:t>波音公司  - 文化藝術節 - 演講與揷花示範</a:t>
            </a:r>
            <a:br>
              <a:rPr b="1" lang="en-US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pic>
        <p:nvPicPr>
          <p:cNvPr descr="good_IMG_1825" id="607" name="Google Shape;607;p8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990600"/>
            <a:ext cx="7924800" cy="52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E:\0_Che_New\Arts\2_Flower\Che_Flower_Exhibition_Demo_Speech\20220115_李恕信_TV_Interview_My Story in America\Che_Send_Out\Yee family\0_best\1.jpg" id="140" name="Google Shape;140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685800"/>
            <a:ext cx="72136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83"/>
          <p:cNvSpPr txBox="1"/>
          <p:nvPr>
            <p:ph type="title"/>
          </p:nvPr>
        </p:nvSpPr>
        <p:spPr>
          <a:xfrm>
            <a:off x="457200" y="274638"/>
            <a:ext cx="82296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None/>
            </a:pPr>
            <a:br>
              <a:rPr lang="en-US" sz="2000"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lang="en-US" sz="20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-US" sz="2200">
                <a:latin typeface="Arial"/>
                <a:ea typeface="Arial"/>
                <a:cs typeface="Arial"/>
                <a:sym typeface="Arial"/>
              </a:rPr>
              <a:t>波音公司  - 文化藝術節 - 演講與揷花示範</a:t>
            </a:r>
            <a:br>
              <a:rPr b="1" lang="en-US" sz="2000">
                <a:latin typeface="Arial"/>
                <a:ea typeface="Arial"/>
                <a:cs typeface="Arial"/>
                <a:sym typeface="Arial"/>
              </a:rPr>
            </a:br>
            <a:br>
              <a:rPr lang="en-US" sz="2000">
                <a:latin typeface="Comic Sans MS"/>
                <a:ea typeface="Comic Sans MS"/>
                <a:cs typeface="Comic Sans MS"/>
                <a:sym typeface="Comic Sans MS"/>
              </a:rPr>
            </a:b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good_IMG_1822" id="614" name="Google Shape;614;p8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889000"/>
            <a:ext cx="7924800" cy="52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4"/>
          <p:cNvSpPr txBox="1"/>
          <p:nvPr>
            <p:ph type="title"/>
          </p:nvPr>
        </p:nvSpPr>
        <p:spPr>
          <a:xfrm>
            <a:off x="457200" y="30480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b="1" lang="en-US" sz="20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>
                <a:latin typeface="Arial"/>
                <a:ea typeface="Arial"/>
                <a:cs typeface="Arial"/>
                <a:sym typeface="Arial"/>
              </a:rPr>
              <a:t>展會開幕挿花表演 - 美國德州休士頓大學藝術中心</a:t>
            </a:r>
            <a:br>
              <a:rPr lang="en-US" sz="2200">
                <a:latin typeface="Arial"/>
                <a:ea typeface="Arial"/>
                <a:cs typeface="Arial"/>
                <a:sym typeface="Arial"/>
              </a:rPr>
            </a:b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xcellent_Demo_3" id="621" name="Google Shape;621;p8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914400"/>
            <a:ext cx="8001000" cy="53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5"/>
          <p:cNvSpPr txBox="1"/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Exhibition</a:t>
            </a:r>
            <a:b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University of Houston-Clear Lake</a:t>
            </a:r>
            <a:endParaRPr sz="2000"/>
          </a:p>
        </p:txBody>
      </p:sp>
      <p:pic>
        <p:nvPicPr>
          <p:cNvPr descr="2_Artist_Exhibition_Excellent_Whole" id="628" name="Google Shape;628;p8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00" y="1066800"/>
            <a:ext cx="7162800" cy="53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85"/>
          <p:cNvSpPr txBox="1"/>
          <p:nvPr>
            <p:ph idx="2" type="body"/>
          </p:nvPr>
        </p:nvSpPr>
        <p:spPr>
          <a:xfrm>
            <a:off x="8610600" y="1600201"/>
            <a:ext cx="76200" cy="1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86"/>
          <p:cNvSpPr txBox="1"/>
          <p:nvPr>
            <p:ph type="title"/>
          </p:nvPr>
        </p:nvSpPr>
        <p:spPr>
          <a:xfrm>
            <a:off x="152400" y="152400"/>
            <a:ext cx="8534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br>
              <a:rPr b="1" lang="en-US" sz="2000">
                <a:latin typeface="Arial"/>
                <a:ea typeface="Arial"/>
                <a:cs typeface="Arial"/>
                <a:sym typeface="Arial"/>
              </a:rPr>
            </a:b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王季華陶藝雕塑個人展 - 挿花現場示範</a:t>
            </a:r>
            <a:br>
              <a:rPr b="1" lang="en-US" sz="2000">
                <a:latin typeface="Arial"/>
                <a:ea typeface="Arial"/>
                <a:cs typeface="Arial"/>
                <a:sym typeface="Arial"/>
              </a:rPr>
            </a:b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Alvin Community College</a:t>
            </a:r>
            <a:br>
              <a:rPr lang="en-US" sz="1800">
                <a:latin typeface="Comic Sans MS"/>
                <a:ea typeface="Comic Sans MS"/>
                <a:cs typeface="Comic Sans MS"/>
                <a:sym typeface="Comic Sans MS"/>
              </a:rPr>
            </a:b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ACC Che-Hwa Wang Demo 1 (150) September 2007" id="636" name="Google Shape;636;p8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990600"/>
            <a:ext cx="7981214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87"/>
          <p:cNvSpPr txBox="1"/>
          <p:nvPr>
            <p:ph type="title"/>
          </p:nvPr>
        </p:nvSpPr>
        <p:spPr>
          <a:xfrm>
            <a:off x="457200" y="274638"/>
            <a:ext cx="8229600" cy="411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br>
              <a:rPr b="1" lang="en-US" sz="2200">
                <a:latin typeface="Arial"/>
                <a:ea typeface="Arial"/>
                <a:cs typeface="Arial"/>
                <a:sym typeface="Arial"/>
              </a:rPr>
            </a:br>
            <a:r>
              <a:rPr b="1" lang="en-US" sz="2200">
                <a:latin typeface="Arial"/>
                <a:ea typeface="Arial"/>
                <a:cs typeface="Arial"/>
                <a:sym typeface="Arial"/>
              </a:rPr>
              <a:t>台灣世界花博參展 – 東洋花藝大賽</a:t>
            </a:r>
            <a:br>
              <a:rPr b="1" lang="en-US" sz="2200">
                <a:latin typeface="Arial"/>
                <a:ea typeface="Arial"/>
                <a:cs typeface="Arial"/>
                <a:sym typeface="Arial"/>
              </a:rPr>
            </a:b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43" name="Google Shape;643;p8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good_CIMG2493" id="644" name="Google Shape;644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013" y="838200"/>
            <a:ext cx="7264400" cy="54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88"/>
          <p:cNvSpPr txBox="1"/>
          <p:nvPr>
            <p:ph type="title"/>
          </p:nvPr>
        </p:nvSpPr>
        <p:spPr>
          <a:xfrm>
            <a:off x="457200" y="228600"/>
            <a:ext cx="8229600" cy="639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br>
              <a:rPr b="1" lang="en-US" sz="2200">
                <a:latin typeface="Arial"/>
                <a:ea typeface="Arial"/>
                <a:cs typeface="Arial"/>
                <a:sym typeface="Arial"/>
              </a:rPr>
            </a:br>
            <a:r>
              <a:rPr b="1" lang="en-US" sz="2200">
                <a:latin typeface="Arial"/>
                <a:ea typeface="Arial"/>
                <a:cs typeface="Arial"/>
                <a:sym typeface="Arial"/>
              </a:rPr>
              <a:t>台灣世界花博參展 – 東洋花藝大賽</a:t>
            </a:r>
            <a:br>
              <a:rPr b="1" lang="en-US" sz="2200">
                <a:latin typeface="Arial"/>
                <a:ea typeface="Arial"/>
                <a:cs typeface="Arial"/>
                <a:sym typeface="Arial"/>
              </a:rPr>
            </a:b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51" name="Google Shape;651;p8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good_P1020491" id="652" name="Google Shape;652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00" y="914400"/>
            <a:ext cx="7239000" cy="54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89"/>
          <p:cNvSpPr txBox="1"/>
          <p:nvPr>
            <p:ph type="title"/>
          </p:nvPr>
        </p:nvSpPr>
        <p:spPr>
          <a:xfrm>
            <a:off x="457200" y="274638"/>
            <a:ext cx="8229600" cy="411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演講與揷花示範 - 中國上海同濟大學</a:t>
            </a:r>
            <a:endParaRPr sz="2000"/>
          </a:p>
        </p:txBody>
      </p:sp>
      <p:pic>
        <p:nvPicPr>
          <p:cNvPr descr="D:\Che\Arts\2_Flower\Che_Flower_Exhibition\2012_0327_同濟大学_Speech\Speeching\Best_DSCF3562.JPG" id="659" name="Google Shape;659;p8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819150"/>
            <a:ext cx="7543800" cy="565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90"/>
          <p:cNvSpPr txBox="1"/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蘇州 - 西交利物浦大學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0_Che_New\Arts\2_Flower\Che_Flower_Exhibition_Demo_Speech\Send_Out_For_Sharing\Send_Out_Organization\1_Send_Arrangement\3_Exhibition_Display\best_DSC06452.JPG" id="666" name="Google Shape;666;p9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519" y="1371600"/>
            <a:ext cx="8116865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91"/>
          <p:cNvSpPr txBox="1"/>
          <p:nvPr>
            <p:ph type="title"/>
          </p:nvPr>
        </p:nvSpPr>
        <p:spPr>
          <a:xfrm>
            <a:off x="457200" y="274638"/>
            <a:ext cx="82296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空間浮遊</a:t>
            </a:r>
            <a:r>
              <a:rPr lang="en-US" sz="2000"/>
              <a:t>     </a:t>
            </a:r>
            <a:r>
              <a:rPr lang="en-US" sz="2000">
                <a:latin typeface="Comic Sans MS"/>
                <a:ea typeface="Comic Sans MS"/>
                <a:cs typeface="Comic Sans MS"/>
                <a:sym typeface="Comic Sans MS"/>
              </a:rPr>
              <a:t>Space Performance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E:\0_Che_New\Arts\2_Flower\Che_Flower_Exhibition_Demo_Speech\2016_0924_25_Exhibition\Book\9_Live_Demonstration\a_空間浮遊_Space_Performance\best\94176078900976451 (2).jpg" id="673" name="Google Shape;673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927" y="990600"/>
            <a:ext cx="3840579" cy="2895599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91"/>
          <p:cNvSpPr txBox="1"/>
          <p:nvPr>
            <p:ph idx="1" type="body"/>
          </p:nvPr>
        </p:nvSpPr>
        <p:spPr>
          <a:xfrm>
            <a:off x="457200" y="5943600"/>
            <a:ext cx="1524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921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E:\0_Che_New\Arts\2_Flower\Che_Flower_Exhibition_Demo_Speech\2016_0924_25_Exhibition\Book\9_Live_Demonstration\a_空間浮遊_Space_Performance\Send_out\wbest_DSC_3463.JPG" id="675" name="Google Shape;675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60959" y="3701374"/>
            <a:ext cx="4026673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92"/>
          <p:cNvSpPr txBox="1"/>
          <p:nvPr>
            <p:ph type="title"/>
          </p:nvPr>
        </p:nvSpPr>
        <p:spPr>
          <a:xfrm>
            <a:off x="457200" y="274638"/>
            <a:ext cx="82296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蘇州 - 新光天地商場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0_Che_New\Arts\2_Flower\Che_Flower_Exhibition_Demo_Speech\Send_Out_For_Sharing\Send_Out_Organization\1_Send_Arrangement\3_Exhibition_Display\4_IMG_20191208_170731.jpg" id="682" name="Google Shape;682;p9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00" y="914400"/>
            <a:ext cx="7162800" cy="537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E:\0_Che_New\Arts\2_Flower\Che_Flower_Exhibition_Demo_Speech\20220115_李恕信_TV_Interview_My Story in America\Che_Send_Out\Yee family\0_best\Kwok_Wedding 179.jpg" id="147" name="Google Shape;147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2199" y="609600"/>
            <a:ext cx="4114801" cy="548640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/>
          <p:nvPr/>
        </p:nvSpPr>
        <p:spPr>
          <a:xfrm>
            <a:off x="5791200" y="5791200"/>
            <a:ext cx="11429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Q2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93"/>
          <p:cNvSpPr txBox="1"/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蘇州 - 新光天地商場</a:t>
            </a:r>
            <a:br>
              <a:rPr b="1" lang="en-US" sz="2000">
                <a:latin typeface="Arial"/>
                <a:ea typeface="Arial"/>
                <a:cs typeface="Arial"/>
                <a:sym typeface="Arial"/>
              </a:rPr>
            </a:br>
            <a:r>
              <a:rPr b="1" lang="en-US" sz="2000">
                <a:latin typeface="Comic Sans MS"/>
                <a:ea typeface="Comic Sans MS"/>
                <a:cs typeface="Comic Sans MS"/>
                <a:sym typeface="Comic Sans MS"/>
              </a:rPr>
              <a:t>PVC Pipe Sculpture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E:\0_Che_New\Arts\2_Flower\Che_Flower_Exhibition_Demo_Speech\20191207_1210_Next_Exhibition\Exhibition\7_Exhibition_Hall\3_best\12_IMG_20191209_172741 (2).jpg" id="689" name="Google Shape;689;p9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1143000"/>
            <a:ext cx="6934200" cy="520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94"/>
          <p:cNvSpPr txBox="1"/>
          <p:nvPr>
            <p:ph type="title"/>
          </p:nvPr>
        </p:nvSpPr>
        <p:spPr>
          <a:xfrm>
            <a:off x="457200" y="274638"/>
            <a:ext cx="82296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b="1" lang="en-US" sz="2200">
                <a:latin typeface="Calibri"/>
                <a:ea typeface="Calibri"/>
                <a:cs typeface="Calibri"/>
                <a:sym typeface="Calibri"/>
              </a:rPr>
            </a:br>
            <a:br>
              <a:rPr b="1" lang="en-US" sz="2200"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200">
                <a:latin typeface="Arial"/>
                <a:ea typeface="Arial"/>
                <a:cs typeface="Arial"/>
                <a:sym typeface="Arial"/>
              </a:rPr>
              <a:t>美國德州明湖藝術中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心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>
                <a:latin typeface="Comic Sans MS"/>
                <a:ea typeface="Comic Sans MS"/>
                <a:cs typeface="Comic Sans MS"/>
                <a:sym typeface="Comic Sans MS"/>
              </a:rPr>
              <a:t>– Exhibition</a:t>
            </a:r>
            <a:br>
              <a:rPr lang="en-US" sz="22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2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br>
              <a:rPr lang="en-US" sz="2000">
                <a:latin typeface="Comic Sans MS"/>
                <a:ea typeface="Comic Sans MS"/>
                <a:cs typeface="Comic Sans MS"/>
                <a:sym typeface="Comic Sans MS"/>
              </a:rPr>
            </a:b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Best_CIMG7400_2" id="696" name="Google Shape;696;p9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0600" y="24765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st_CIMG5504" id="697" name="Google Shape;697;p9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400" y="1219200"/>
            <a:ext cx="3829050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94"/>
          <p:cNvSpPr/>
          <p:nvPr/>
        </p:nvSpPr>
        <p:spPr>
          <a:xfrm>
            <a:off x="7848600" y="5410201"/>
            <a:ext cx="7619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</a:t>
            </a: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Q9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9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05" name="Google Shape;705;p95"/>
          <p:cNvSpPr txBox="1"/>
          <p:nvPr>
            <p:ph idx="1" type="body"/>
          </p:nvPr>
        </p:nvSpPr>
        <p:spPr>
          <a:xfrm>
            <a:off x="533400" y="762001"/>
            <a:ext cx="8077200" cy="5334000"/>
          </a:xfrm>
          <a:prstGeom prst="rect">
            <a:avLst/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cap="flat" cmpd="sng" w="9525">
            <a:solidFill>
              <a:srgbClr val="7C5F9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4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4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4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4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4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4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4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4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4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4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4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4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3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17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9. 傳承是我們的責任</a:t>
            </a:r>
            <a:endParaRPr b="1" sz="17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95"/>
          <p:cNvSpPr txBox="1"/>
          <p:nvPr>
            <p:ph idx="2" type="body"/>
          </p:nvPr>
        </p:nvSpPr>
        <p:spPr>
          <a:xfrm>
            <a:off x="8382000" y="6019800"/>
            <a:ext cx="304800" cy="106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707" name="Google Shape;707;p95"/>
          <p:cNvSpPr/>
          <p:nvPr/>
        </p:nvSpPr>
        <p:spPr>
          <a:xfrm>
            <a:off x="7696200" y="5638800"/>
            <a:ext cx="762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Q10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9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14" name="Google Shape;714;p96"/>
          <p:cNvSpPr txBox="1"/>
          <p:nvPr>
            <p:ph idx="1" type="body"/>
          </p:nvPr>
        </p:nvSpPr>
        <p:spPr>
          <a:xfrm>
            <a:off x="457200" y="609600"/>
            <a:ext cx="8229600" cy="5638800"/>
          </a:xfrm>
          <a:prstGeom prst="rect">
            <a:avLst/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cap="flat" cmpd="sng" w="9525">
            <a:solidFill>
              <a:srgbClr val="7C5F9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76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76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17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10. Future Opportunities </a:t>
            </a:r>
            <a:endParaRPr b="1" sz="176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17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China.  </a:t>
            </a:r>
            <a:endParaRPr sz="17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15" name="Google Shape;715;p96"/>
          <p:cNvSpPr txBox="1"/>
          <p:nvPr>
            <p:ph idx="2" type="body"/>
          </p:nvPr>
        </p:nvSpPr>
        <p:spPr>
          <a:xfrm>
            <a:off x="8534400" y="6080444"/>
            <a:ext cx="152400" cy="45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9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22" name="Google Shape;722;p97"/>
          <p:cNvSpPr txBox="1"/>
          <p:nvPr>
            <p:ph idx="1" type="body"/>
          </p:nvPr>
        </p:nvSpPr>
        <p:spPr>
          <a:xfrm>
            <a:off x="457200" y="685800"/>
            <a:ext cx="8229600" cy="5440363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cap="flat" cmpd="sng" w="9525">
            <a:solidFill>
              <a:srgbClr val="97B85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17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Suzhou_TV_News.mp4</a:t>
            </a:r>
            <a:endParaRPr b="1" sz="17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23" name="Google Shape;723;p97"/>
          <p:cNvSpPr txBox="1"/>
          <p:nvPr>
            <p:ph idx="2" type="body"/>
          </p:nvPr>
        </p:nvSpPr>
        <p:spPr>
          <a:xfrm>
            <a:off x="8305800" y="5943600"/>
            <a:ext cx="3810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9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30" name="Google Shape;730;p98"/>
          <p:cNvSpPr txBox="1"/>
          <p:nvPr>
            <p:ph idx="1" type="body"/>
          </p:nvPr>
        </p:nvSpPr>
        <p:spPr>
          <a:xfrm>
            <a:off x="609600" y="838200"/>
            <a:ext cx="7924800" cy="5105400"/>
          </a:xfrm>
          <a:prstGeom prst="rect">
            <a:avLst/>
          </a:prstGeom>
          <a:gradFill>
            <a:gsLst>
              <a:gs pos="0">
                <a:srgbClr val="5D427D"/>
              </a:gs>
              <a:gs pos="80000">
                <a:srgbClr val="7A57A5"/>
              </a:gs>
              <a:gs pos="100000">
                <a:srgbClr val="7A56A7"/>
              </a:gs>
            </a:gsLst>
            <a:lin ang="16200000" scaled="0"/>
          </a:gradFill>
          <a:ln cap="flat" cmpd="sng" w="9525">
            <a:solidFill>
              <a:srgbClr val="7C5F9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4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b="1" lang="en-US" sz="1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謝謝李教授給我這機會！</a:t>
            </a:r>
            <a:endParaRPr/>
          </a:p>
          <a:p>
            <a:pPr indent="0" lvl="0" marL="0" rtl="0" algn="ctr"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b="1" lang="en-US" sz="1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謝謝大家！</a:t>
            </a:r>
            <a:endParaRPr/>
          </a:p>
        </p:txBody>
      </p:sp>
      <p:sp>
        <p:nvSpPr>
          <p:cNvPr id="731" name="Google Shape;731;p98"/>
          <p:cNvSpPr txBox="1"/>
          <p:nvPr>
            <p:ph idx="2" type="body"/>
          </p:nvPr>
        </p:nvSpPr>
        <p:spPr>
          <a:xfrm flipH="1">
            <a:off x="8686800" y="1600201"/>
            <a:ext cx="152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-27178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5" name="Google Shape;155;p22"/>
          <p:cNvSpPr txBox="1"/>
          <p:nvPr>
            <p:ph idx="1" type="body"/>
          </p:nvPr>
        </p:nvSpPr>
        <p:spPr>
          <a:xfrm>
            <a:off x="457200" y="685800"/>
            <a:ext cx="8229600" cy="5440363"/>
          </a:xfrm>
          <a:prstGeom prst="rect">
            <a:avLst/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cap="flat" cmpd="sng" w="9525">
            <a:solidFill>
              <a:srgbClr val="7C5F9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b="1" lang="en-US"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Education and Occupation</a:t>
            </a:r>
            <a:endParaRPr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b="1" lang="en-US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Master degrees in</a:t>
            </a:r>
            <a:r>
              <a:rPr b="1" lang="en-US"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Biology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Computer Science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Arts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</a:t>
            </a: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Q3</a:t>
            </a:r>
            <a:endParaRPr b="1" sz="18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